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1"/>
  </p:notesMasterIdLst>
  <p:sldIdLst>
    <p:sldId id="256" r:id="rId2"/>
    <p:sldId id="268" r:id="rId3"/>
    <p:sldId id="306" r:id="rId4"/>
    <p:sldId id="308" r:id="rId5"/>
    <p:sldId id="294" r:id="rId6"/>
    <p:sldId id="295" r:id="rId7"/>
    <p:sldId id="309" r:id="rId8"/>
    <p:sldId id="293" r:id="rId9"/>
    <p:sldId id="307" r:id="rId10"/>
    <p:sldId id="305" r:id="rId11"/>
    <p:sldId id="270" r:id="rId12"/>
    <p:sldId id="271" r:id="rId13"/>
    <p:sldId id="272" r:id="rId14"/>
    <p:sldId id="273" r:id="rId15"/>
    <p:sldId id="257" r:id="rId16"/>
    <p:sldId id="310" r:id="rId17"/>
    <p:sldId id="274" r:id="rId18"/>
    <p:sldId id="275" r:id="rId19"/>
    <p:sldId id="276" r:id="rId20"/>
    <p:sldId id="264" r:id="rId21"/>
    <p:sldId id="277" r:id="rId22"/>
    <p:sldId id="278" r:id="rId23"/>
    <p:sldId id="266" r:id="rId24"/>
    <p:sldId id="265" r:id="rId25"/>
    <p:sldId id="267" r:id="rId26"/>
    <p:sldId id="281" r:id="rId27"/>
    <p:sldId id="280" r:id="rId28"/>
    <p:sldId id="279" r:id="rId29"/>
    <p:sldId id="299" r:id="rId30"/>
    <p:sldId id="298" r:id="rId31"/>
    <p:sldId id="300" r:id="rId32"/>
    <p:sldId id="283" r:id="rId33"/>
    <p:sldId id="285" r:id="rId34"/>
    <p:sldId id="284" r:id="rId35"/>
    <p:sldId id="286" r:id="rId36"/>
    <p:sldId id="287" r:id="rId37"/>
    <p:sldId id="301" r:id="rId38"/>
    <p:sldId id="282" r:id="rId39"/>
    <p:sldId id="288" r:id="rId40"/>
    <p:sldId id="269" r:id="rId41"/>
    <p:sldId id="302" r:id="rId42"/>
    <p:sldId id="289" r:id="rId43"/>
    <p:sldId id="291" r:id="rId44"/>
    <p:sldId id="292" r:id="rId45"/>
    <p:sldId id="304" r:id="rId46"/>
    <p:sldId id="303" r:id="rId47"/>
    <p:sldId id="296" r:id="rId48"/>
    <p:sldId id="297" r:id="rId49"/>
    <p:sldId id="263" r:id="rId5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52"/>
      <p:bold r:id="rId53"/>
      <p:italic r:id="rId54"/>
      <p:boldItalic r:id="rId55"/>
    </p:embeddedFont>
    <p:embeddedFont>
      <p:font typeface="Roboto Light" panose="02000000000000000000" pitchFamily="2" charset="0"/>
      <p:regular r:id="rId56"/>
      <p:bold r:id="rId57"/>
      <p:italic r:id="rId58"/>
      <p:boldItalic r:id="rId59"/>
    </p:embeddedFont>
    <p:embeddedFont>
      <p:font typeface="Roboto Medium" panose="02000000000000000000" pitchFamily="2" charset="0"/>
      <p:regular r:id="rId60"/>
      <p:bold r:id="rId61"/>
      <p:italic r:id="rId62"/>
      <p:bold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F0F9"/>
    <a:srgbClr val="82D0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03"/>
    <p:restoredTop sz="94507"/>
  </p:normalViewPr>
  <p:slideViewPr>
    <p:cSldViewPr snapToGrid="0" snapToObjects="1">
      <p:cViewPr varScale="1">
        <p:scale>
          <a:sx n="149" d="100"/>
          <a:sy n="149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63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1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dac6d00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dac6d00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8395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20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09977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36068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7443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51701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48061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55995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245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82904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99699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57857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44102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83661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9397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1472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2655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78841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74305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807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940344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84648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07241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87757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73971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95216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61034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984071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35561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973924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9469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203551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4810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816460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612396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359904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470753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79648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122195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294060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88418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dac6d00fd_0_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dac6d00fd_0_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7593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4746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8942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67448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bdcfaa9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bdcfaa9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8282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tiff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tif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0" y="3153075"/>
            <a:ext cx="85206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dirty="0">
                <a:latin typeface="Roboto Medium"/>
                <a:ea typeface="Roboto Medium"/>
                <a:cs typeface="Roboto Medium"/>
                <a:sym typeface="Roboto Medium"/>
              </a:rPr>
              <a:t>AI </a:t>
            </a:r>
            <a:r>
              <a:rPr lang="pt-PT" sz="1800" dirty="0" err="1">
                <a:latin typeface="Roboto Medium"/>
                <a:ea typeface="Roboto Medium"/>
                <a:cs typeface="Roboto Medium"/>
                <a:sym typeface="Roboto Medium"/>
              </a:rPr>
              <a:t>Engineering</a:t>
            </a:r>
            <a:endParaRPr sz="18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3560975"/>
            <a:ext cx="8520600" cy="3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DEPLOYMENT ENVIRONMENTS</a:t>
            </a:r>
            <a:endParaRPr dirty="0">
              <a:solidFill>
                <a:srgbClr val="595959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6563" y="1393225"/>
            <a:ext cx="1570875" cy="157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98875" y="-1087175"/>
            <a:ext cx="2599849" cy="280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7329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2646664" y="229070"/>
            <a:ext cx="3955791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AM I SEEING DIRECTLY WHAT THE DEVELOPERS ARE DOING?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B742FEBB-8688-4B42-80A2-85221BFD5C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2151" y="1156706"/>
            <a:ext cx="5304818" cy="35493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6881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81C4B6DD-47C7-4E47-A50B-4853EDBD9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2041883" y="1123382"/>
            <a:ext cx="5911200" cy="1585169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1854493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DEV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PROD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CD0739-2506-A04C-9F30-EAF0C20F34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2165" y="1175693"/>
            <a:ext cx="1409718" cy="1409718"/>
          </a:xfrm>
          <a:prstGeom prst="rect">
            <a:avLst/>
          </a:prstGeom>
        </p:spPr>
      </p:pic>
      <p:pic>
        <p:nvPicPr>
          <p:cNvPr id="23" name="Picture 22" descr="Shape&#10;&#10;Description automatically generated with low confidence">
            <a:extLst>
              <a:ext uri="{FF2B5EF4-FFF2-40B4-BE49-F238E27FC236}">
                <a16:creationId xmlns:a16="http://schemas.microsoft.com/office/drawing/2014/main" id="{85D94FB5-4CC0-A743-A442-6DB4E71719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6822" y="1076140"/>
            <a:ext cx="199106" cy="199106"/>
          </a:xfrm>
          <a:prstGeom prst="rect">
            <a:avLst/>
          </a:prstGeom>
        </p:spPr>
      </p:pic>
      <p:pic>
        <p:nvPicPr>
          <p:cNvPr id="24" name="Picture 23" descr="Shape&#10;&#10;Description automatically generated with low confidence">
            <a:extLst>
              <a:ext uri="{FF2B5EF4-FFF2-40B4-BE49-F238E27FC236}">
                <a16:creationId xmlns:a16="http://schemas.microsoft.com/office/drawing/2014/main" id="{D9AE652B-BEEB-F94F-B825-5255940EA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9115" y="1306241"/>
            <a:ext cx="199106" cy="199106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7ACF6BB7-C758-A948-8635-FE408DFAC0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6822" y="1536342"/>
            <a:ext cx="199106" cy="199106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672B4012-0417-1C41-9611-3374100167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5318" y="1735448"/>
            <a:ext cx="199106" cy="199106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extLst>
              <a:ext uri="{FF2B5EF4-FFF2-40B4-BE49-F238E27FC236}">
                <a16:creationId xmlns:a16="http://schemas.microsoft.com/office/drawing/2014/main" id="{DD287FF6-5935-C047-8315-A034A737C0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1683" y="1863012"/>
            <a:ext cx="199106" cy="199106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extLst>
              <a:ext uri="{FF2B5EF4-FFF2-40B4-BE49-F238E27FC236}">
                <a16:creationId xmlns:a16="http://schemas.microsoft.com/office/drawing/2014/main" id="{FE2DB0D7-FEE4-6345-BE66-41BA0E64AB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3976" y="2093113"/>
            <a:ext cx="199106" cy="199106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extLst>
              <a:ext uri="{FF2B5EF4-FFF2-40B4-BE49-F238E27FC236}">
                <a16:creationId xmlns:a16="http://schemas.microsoft.com/office/drawing/2014/main" id="{7230C3C9-051C-A748-B9A2-00474C6419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1683" y="2323214"/>
            <a:ext cx="199106" cy="19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815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87346479-7A59-CD42-BCDC-DE97EBDE8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9EC6483-19C7-2140-BC3B-644F10190427}"/>
              </a:ext>
            </a:extLst>
          </p:cNvPr>
          <p:cNvSpPr/>
          <p:nvPr/>
        </p:nvSpPr>
        <p:spPr>
          <a:xfrm>
            <a:off x="2041883" y="2795636"/>
            <a:ext cx="5911200" cy="1585169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2041883" y="1123382"/>
            <a:ext cx="5911200" cy="1585169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1854493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DEV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PROD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980683" y="2740717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A3CD0739-2506-A04C-9F30-EAF0C20F34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2165" y="1175693"/>
            <a:ext cx="1409718" cy="140971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2041883" y="2789105"/>
            <a:ext cx="5911200" cy="1585169"/>
          </a:xfrm>
          <a:prstGeom prst="rect">
            <a:avLst/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205589E-7CA9-0746-B715-50C230190B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2165" y="2841416"/>
            <a:ext cx="1409718" cy="1409718"/>
          </a:xfrm>
          <a:prstGeom prst="rect">
            <a:avLst/>
          </a:prstGeom>
        </p:spPr>
      </p:pic>
      <p:pic>
        <p:nvPicPr>
          <p:cNvPr id="23" name="Picture 22" descr="Shape&#10;&#10;Description automatically generated with low confidence">
            <a:extLst>
              <a:ext uri="{FF2B5EF4-FFF2-40B4-BE49-F238E27FC236}">
                <a16:creationId xmlns:a16="http://schemas.microsoft.com/office/drawing/2014/main" id="{85D94FB5-4CC0-A743-A442-6DB4E71719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6822" y="1076140"/>
            <a:ext cx="199106" cy="199106"/>
          </a:xfrm>
          <a:prstGeom prst="rect">
            <a:avLst/>
          </a:prstGeom>
        </p:spPr>
      </p:pic>
      <p:pic>
        <p:nvPicPr>
          <p:cNvPr id="24" name="Picture 23" descr="Shape&#10;&#10;Description automatically generated with low confidence">
            <a:extLst>
              <a:ext uri="{FF2B5EF4-FFF2-40B4-BE49-F238E27FC236}">
                <a16:creationId xmlns:a16="http://schemas.microsoft.com/office/drawing/2014/main" id="{D9AE652B-BEEB-F94F-B825-5255940EA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9115" y="1306241"/>
            <a:ext cx="199106" cy="199106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7ACF6BB7-C758-A948-8635-FE408DFAC0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6822" y="1536342"/>
            <a:ext cx="199106" cy="199106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672B4012-0417-1C41-9611-3374100167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5318" y="1735448"/>
            <a:ext cx="199106" cy="199106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extLst>
              <a:ext uri="{FF2B5EF4-FFF2-40B4-BE49-F238E27FC236}">
                <a16:creationId xmlns:a16="http://schemas.microsoft.com/office/drawing/2014/main" id="{DD287FF6-5935-C047-8315-A034A737C0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1683" y="1863012"/>
            <a:ext cx="199106" cy="199106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extLst>
              <a:ext uri="{FF2B5EF4-FFF2-40B4-BE49-F238E27FC236}">
                <a16:creationId xmlns:a16="http://schemas.microsoft.com/office/drawing/2014/main" id="{FE2DB0D7-FEE4-6345-BE66-41BA0E64AB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3976" y="2093113"/>
            <a:ext cx="199106" cy="199106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extLst>
              <a:ext uri="{FF2B5EF4-FFF2-40B4-BE49-F238E27FC236}">
                <a16:creationId xmlns:a16="http://schemas.microsoft.com/office/drawing/2014/main" id="{7230C3C9-051C-A748-B9A2-00474C6419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1683" y="2323214"/>
            <a:ext cx="199106" cy="199106"/>
          </a:xfrm>
          <a:prstGeom prst="rect">
            <a:avLst/>
          </a:prstGeom>
        </p:spPr>
      </p:pic>
      <p:pic>
        <p:nvPicPr>
          <p:cNvPr id="34" name="Picture 33" descr="Shape&#10;&#10;Description automatically generated with low confidence">
            <a:extLst>
              <a:ext uri="{FF2B5EF4-FFF2-40B4-BE49-F238E27FC236}">
                <a16:creationId xmlns:a16="http://schemas.microsoft.com/office/drawing/2014/main" id="{599BFE37-3A13-0741-BE5A-30BDAD5CFC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3085" y="3482136"/>
            <a:ext cx="199106" cy="19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1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EE540F3E-FFCA-F543-8F68-CF9A7BFAD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9EC6483-19C7-2140-BC3B-644F10190427}"/>
              </a:ext>
            </a:extLst>
          </p:cNvPr>
          <p:cNvSpPr/>
          <p:nvPr/>
        </p:nvSpPr>
        <p:spPr>
          <a:xfrm>
            <a:off x="2041883" y="2795636"/>
            <a:ext cx="5911200" cy="1585169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2041883" y="1123382"/>
            <a:ext cx="5911200" cy="1585169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1854493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DEV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PROD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980683" y="2740717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Shape&#10;&#10;Description automatically generated with low confidence">
            <a:extLst>
              <a:ext uri="{FF2B5EF4-FFF2-40B4-BE49-F238E27FC236}">
                <a16:creationId xmlns:a16="http://schemas.microsoft.com/office/drawing/2014/main" id="{73E32509-F433-8340-94C3-5626027640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3083" y="1297352"/>
            <a:ext cx="1166400" cy="1166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CD0739-2506-A04C-9F30-EAF0C20F34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2165" y="1175693"/>
            <a:ext cx="1409718" cy="140971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2041883" y="2789105"/>
            <a:ext cx="5911200" cy="1585169"/>
          </a:xfrm>
          <a:prstGeom prst="rect">
            <a:avLst/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9" name="Picture 18" descr="Shape&#10;&#10;Description automatically generated with low confidence">
            <a:extLst>
              <a:ext uri="{FF2B5EF4-FFF2-40B4-BE49-F238E27FC236}">
                <a16:creationId xmlns:a16="http://schemas.microsoft.com/office/drawing/2014/main" id="{723F8640-5347-8F49-924A-CF7BE8FB85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3083" y="2963075"/>
            <a:ext cx="1166400" cy="11664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205589E-7CA9-0746-B715-50C230190B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2165" y="2841416"/>
            <a:ext cx="1409718" cy="1409718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AF06D1-954D-1D4C-BCFA-A4F73D714FDB}"/>
              </a:ext>
            </a:extLst>
          </p:cNvPr>
          <p:cNvCxnSpPr>
            <a:cxnSpLocks/>
          </p:cNvCxnSpPr>
          <p:nvPr/>
        </p:nvCxnSpPr>
        <p:spPr>
          <a:xfrm>
            <a:off x="5619287" y="3600257"/>
            <a:ext cx="6879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7539AC1-3415-D84D-ACA1-477523187B09}"/>
              </a:ext>
            </a:extLst>
          </p:cNvPr>
          <p:cNvCxnSpPr>
            <a:cxnSpLocks/>
          </p:cNvCxnSpPr>
          <p:nvPr/>
        </p:nvCxnSpPr>
        <p:spPr>
          <a:xfrm>
            <a:off x="5619287" y="1979036"/>
            <a:ext cx="687939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Shape&#10;&#10;Description automatically generated with low confidence">
            <a:extLst>
              <a:ext uri="{FF2B5EF4-FFF2-40B4-BE49-F238E27FC236}">
                <a16:creationId xmlns:a16="http://schemas.microsoft.com/office/drawing/2014/main" id="{85D94FB5-4CC0-A743-A442-6DB4E71719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6822" y="1076140"/>
            <a:ext cx="199106" cy="199106"/>
          </a:xfrm>
          <a:prstGeom prst="rect">
            <a:avLst/>
          </a:prstGeom>
        </p:spPr>
      </p:pic>
      <p:pic>
        <p:nvPicPr>
          <p:cNvPr id="24" name="Picture 23" descr="Shape&#10;&#10;Description automatically generated with low confidence">
            <a:extLst>
              <a:ext uri="{FF2B5EF4-FFF2-40B4-BE49-F238E27FC236}">
                <a16:creationId xmlns:a16="http://schemas.microsoft.com/office/drawing/2014/main" id="{D9AE652B-BEEB-F94F-B825-5255940EAB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89115" y="1306241"/>
            <a:ext cx="199106" cy="199106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7ACF6BB7-C758-A948-8635-FE408DFAC0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6822" y="1536342"/>
            <a:ext cx="199106" cy="199106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672B4012-0417-1C41-9611-3374100167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35318" y="1735448"/>
            <a:ext cx="199106" cy="199106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extLst>
              <a:ext uri="{FF2B5EF4-FFF2-40B4-BE49-F238E27FC236}">
                <a16:creationId xmlns:a16="http://schemas.microsoft.com/office/drawing/2014/main" id="{DD287FF6-5935-C047-8315-A034A737C0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1683" y="1863012"/>
            <a:ext cx="199106" cy="199106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extLst>
              <a:ext uri="{FF2B5EF4-FFF2-40B4-BE49-F238E27FC236}">
                <a16:creationId xmlns:a16="http://schemas.microsoft.com/office/drawing/2014/main" id="{FE2DB0D7-FEE4-6345-BE66-41BA0E64AB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63976" y="2093113"/>
            <a:ext cx="199106" cy="199106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extLst>
              <a:ext uri="{FF2B5EF4-FFF2-40B4-BE49-F238E27FC236}">
                <a16:creationId xmlns:a16="http://schemas.microsoft.com/office/drawing/2014/main" id="{7230C3C9-051C-A748-B9A2-00474C6419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1683" y="2323214"/>
            <a:ext cx="199106" cy="199106"/>
          </a:xfrm>
          <a:prstGeom prst="rect">
            <a:avLst/>
          </a:prstGeom>
        </p:spPr>
      </p:pic>
      <p:pic>
        <p:nvPicPr>
          <p:cNvPr id="34" name="Picture 33" descr="Shape&#10;&#10;Description automatically generated with low confidence">
            <a:extLst>
              <a:ext uri="{FF2B5EF4-FFF2-40B4-BE49-F238E27FC236}">
                <a16:creationId xmlns:a16="http://schemas.microsoft.com/office/drawing/2014/main" id="{5BCEDEB2-9E22-BE48-98DD-BEFE8413B6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3085" y="3482136"/>
            <a:ext cx="199106" cy="19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795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8342C500-1226-C249-AC42-31FFE24CD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9EC6483-19C7-2140-BC3B-644F10190427}"/>
              </a:ext>
            </a:extLst>
          </p:cNvPr>
          <p:cNvSpPr/>
          <p:nvPr/>
        </p:nvSpPr>
        <p:spPr>
          <a:xfrm>
            <a:off x="2041883" y="2795636"/>
            <a:ext cx="5911200" cy="1585169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2041883" y="1123382"/>
            <a:ext cx="5911200" cy="1585169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1854493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DEV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PROD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980683" y="2740717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Shape&#10;&#10;Description automatically generated with low confidence">
            <a:extLst>
              <a:ext uri="{FF2B5EF4-FFF2-40B4-BE49-F238E27FC236}">
                <a16:creationId xmlns:a16="http://schemas.microsoft.com/office/drawing/2014/main" id="{73E32509-F433-8340-94C3-5626027640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3083" y="1297352"/>
            <a:ext cx="1166400" cy="1166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CBE7955-F33B-EB46-88DF-2E0687AF4D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2283" y="1383826"/>
            <a:ext cx="1101417" cy="11014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CD0739-2506-A04C-9F30-EAF0C20F34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2165" y="1175693"/>
            <a:ext cx="1409718" cy="140971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2041883" y="2789105"/>
            <a:ext cx="5911200" cy="1585169"/>
          </a:xfrm>
          <a:prstGeom prst="rect">
            <a:avLst/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9" name="Picture 18" descr="Shape&#10;&#10;Description automatically generated with low confidence">
            <a:extLst>
              <a:ext uri="{FF2B5EF4-FFF2-40B4-BE49-F238E27FC236}">
                <a16:creationId xmlns:a16="http://schemas.microsoft.com/office/drawing/2014/main" id="{723F8640-5347-8F49-924A-CF7BE8FB85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3083" y="2963075"/>
            <a:ext cx="1166400" cy="1166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7B45420-C063-9648-925E-52F33A9A0A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2283" y="3049549"/>
            <a:ext cx="1101417" cy="110141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205589E-7CA9-0746-B715-50C230190B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2165" y="2841416"/>
            <a:ext cx="1409718" cy="1409718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1ABAE2-AF0A-A144-B780-AFAA16246AE3}"/>
              </a:ext>
            </a:extLst>
          </p:cNvPr>
          <p:cNvCxnSpPr>
            <a:cxnSpLocks/>
          </p:cNvCxnSpPr>
          <p:nvPr/>
        </p:nvCxnSpPr>
        <p:spPr>
          <a:xfrm>
            <a:off x="3551377" y="3600257"/>
            <a:ext cx="6879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AF06D1-954D-1D4C-BCFA-A4F73D714FDB}"/>
              </a:ext>
            </a:extLst>
          </p:cNvPr>
          <p:cNvCxnSpPr>
            <a:cxnSpLocks/>
          </p:cNvCxnSpPr>
          <p:nvPr/>
        </p:nvCxnSpPr>
        <p:spPr>
          <a:xfrm>
            <a:off x="5619287" y="3600257"/>
            <a:ext cx="6879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3C61E54-C719-554E-B2C2-D6B013DD5A8D}"/>
              </a:ext>
            </a:extLst>
          </p:cNvPr>
          <p:cNvCxnSpPr>
            <a:cxnSpLocks/>
          </p:cNvCxnSpPr>
          <p:nvPr/>
        </p:nvCxnSpPr>
        <p:spPr>
          <a:xfrm>
            <a:off x="3551377" y="1979036"/>
            <a:ext cx="687939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7539AC1-3415-D84D-ACA1-477523187B09}"/>
              </a:ext>
            </a:extLst>
          </p:cNvPr>
          <p:cNvCxnSpPr>
            <a:cxnSpLocks/>
          </p:cNvCxnSpPr>
          <p:nvPr/>
        </p:nvCxnSpPr>
        <p:spPr>
          <a:xfrm>
            <a:off x="5619287" y="1979036"/>
            <a:ext cx="687939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Shape&#10;&#10;Description automatically generated with low confidence">
            <a:extLst>
              <a:ext uri="{FF2B5EF4-FFF2-40B4-BE49-F238E27FC236}">
                <a16:creationId xmlns:a16="http://schemas.microsoft.com/office/drawing/2014/main" id="{85D94FB5-4CC0-A743-A442-6DB4E71719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66822" y="1076140"/>
            <a:ext cx="199106" cy="199106"/>
          </a:xfrm>
          <a:prstGeom prst="rect">
            <a:avLst/>
          </a:prstGeom>
        </p:spPr>
      </p:pic>
      <p:pic>
        <p:nvPicPr>
          <p:cNvPr id="24" name="Picture 23" descr="Shape&#10;&#10;Description automatically generated with low confidence">
            <a:extLst>
              <a:ext uri="{FF2B5EF4-FFF2-40B4-BE49-F238E27FC236}">
                <a16:creationId xmlns:a16="http://schemas.microsoft.com/office/drawing/2014/main" id="{D9AE652B-BEEB-F94F-B825-5255940EAB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89115" y="1306241"/>
            <a:ext cx="199106" cy="199106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7ACF6BB7-C758-A948-8635-FE408DFAC0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66822" y="1536342"/>
            <a:ext cx="199106" cy="199106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672B4012-0417-1C41-9611-3374100167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35318" y="1735448"/>
            <a:ext cx="199106" cy="199106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extLst>
              <a:ext uri="{FF2B5EF4-FFF2-40B4-BE49-F238E27FC236}">
                <a16:creationId xmlns:a16="http://schemas.microsoft.com/office/drawing/2014/main" id="{DD287FF6-5935-C047-8315-A034A737C0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41683" y="1863012"/>
            <a:ext cx="199106" cy="199106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extLst>
              <a:ext uri="{FF2B5EF4-FFF2-40B4-BE49-F238E27FC236}">
                <a16:creationId xmlns:a16="http://schemas.microsoft.com/office/drawing/2014/main" id="{FE2DB0D7-FEE4-6345-BE66-41BA0E64AB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63976" y="2093113"/>
            <a:ext cx="199106" cy="199106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extLst>
              <a:ext uri="{FF2B5EF4-FFF2-40B4-BE49-F238E27FC236}">
                <a16:creationId xmlns:a16="http://schemas.microsoft.com/office/drawing/2014/main" id="{7230C3C9-051C-A748-B9A2-00474C6419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41683" y="2323214"/>
            <a:ext cx="199106" cy="199106"/>
          </a:xfrm>
          <a:prstGeom prst="rect">
            <a:avLst/>
          </a:prstGeom>
        </p:spPr>
      </p:pic>
      <p:pic>
        <p:nvPicPr>
          <p:cNvPr id="35" name="Picture 34" descr="Shape&#10;&#10;Description automatically generated with low confidence">
            <a:extLst>
              <a:ext uri="{FF2B5EF4-FFF2-40B4-BE49-F238E27FC236}">
                <a16:creationId xmlns:a16="http://schemas.microsoft.com/office/drawing/2014/main" id="{6BD7AC18-0BC6-1E48-8AC7-5C43C919196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53085" y="3482136"/>
            <a:ext cx="199106" cy="19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364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9EC6483-19C7-2140-BC3B-644F10190427}"/>
              </a:ext>
            </a:extLst>
          </p:cNvPr>
          <p:cNvSpPr/>
          <p:nvPr/>
        </p:nvSpPr>
        <p:spPr>
          <a:xfrm>
            <a:off x="2041883" y="2795636"/>
            <a:ext cx="5911200" cy="1585169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2041883" y="1123382"/>
            <a:ext cx="5911200" cy="1585169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1854493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DEV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PROD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980683" y="2740717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C128E08-0332-CE4D-B2E7-88DB04D193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996" y="1433032"/>
            <a:ext cx="896907" cy="896907"/>
          </a:xfrm>
          <a:prstGeom prst="rect">
            <a:avLst/>
          </a:prstGeom>
        </p:spPr>
      </p:pic>
      <p:pic>
        <p:nvPicPr>
          <p:cNvPr id="14" name="Picture 13" descr="Shape&#10;&#10;Description automatically generated with low confidence">
            <a:extLst>
              <a:ext uri="{FF2B5EF4-FFF2-40B4-BE49-F238E27FC236}">
                <a16:creationId xmlns:a16="http://schemas.microsoft.com/office/drawing/2014/main" id="{73E32509-F433-8340-94C3-5626027640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3083" y="1297352"/>
            <a:ext cx="1166400" cy="1166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CBE7955-F33B-EB46-88DF-2E0687AF4D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2283" y="1383826"/>
            <a:ext cx="1101417" cy="11014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CD0739-2506-A04C-9F30-EAF0C20F34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82165" y="1175693"/>
            <a:ext cx="1409718" cy="140971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2041883" y="2789105"/>
            <a:ext cx="5911200" cy="1585169"/>
          </a:xfrm>
          <a:prstGeom prst="rect">
            <a:avLst/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9" name="Picture 18" descr="Shape&#10;&#10;Description automatically generated with low confidence">
            <a:extLst>
              <a:ext uri="{FF2B5EF4-FFF2-40B4-BE49-F238E27FC236}">
                <a16:creationId xmlns:a16="http://schemas.microsoft.com/office/drawing/2014/main" id="{723F8640-5347-8F49-924A-CF7BE8FB85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3083" y="2963075"/>
            <a:ext cx="1166400" cy="1166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7B45420-C063-9648-925E-52F33A9A0A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2283" y="3049549"/>
            <a:ext cx="1101417" cy="110141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205589E-7CA9-0746-B715-50C230190B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82165" y="2841416"/>
            <a:ext cx="1409718" cy="140971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8FD28AA-188E-E641-BD64-9245160B532C}"/>
              </a:ext>
            </a:extLst>
          </p:cNvPr>
          <p:cNvCxnSpPr>
            <a:cxnSpLocks/>
          </p:cNvCxnSpPr>
          <p:nvPr/>
        </p:nvCxnSpPr>
        <p:spPr>
          <a:xfrm>
            <a:off x="1219601" y="2191407"/>
            <a:ext cx="656496" cy="1292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7A71EAF-4108-8341-96EB-DED5962E3BD6}"/>
              </a:ext>
            </a:extLst>
          </p:cNvPr>
          <p:cNvCxnSpPr>
            <a:cxnSpLocks/>
          </p:cNvCxnSpPr>
          <p:nvPr/>
        </p:nvCxnSpPr>
        <p:spPr>
          <a:xfrm>
            <a:off x="1627903" y="1978572"/>
            <a:ext cx="4139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1ABAE2-AF0A-A144-B780-AFAA16246AE3}"/>
              </a:ext>
            </a:extLst>
          </p:cNvPr>
          <p:cNvCxnSpPr>
            <a:cxnSpLocks/>
          </p:cNvCxnSpPr>
          <p:nvPr/>
        </p:nvCxnSpPr>
        <p:spPr>
          <a:xfrm>
            <a:off x="3551377" y="3600257"/>
            <a:ext cx="6879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AF06D1-954D-1D4C-BCFA-A4F73D714FDB}"/>
              </a:ext>
            </a:extLst>
          </p:cNvPr>
          <p:cNvCxnSpPr>
            <a:cxnSpLocks/>
          </p:cNvCxnSpPr>
          <p:nvPr/>
        </p:nvCxnSpPr>
        <p:spPr>
          <a:xfrm>
            <a:off x="5619287" y="3600257"/>
            <a:ext cx="6879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3C61E54-C719-554E-B2C2-D6B013DD5A8D}"/>
              </a:ext>
            </a:extLst>
          </p:cNvPr>
          <p:cNvCxnSpPr>
            <a:cxnSpLocks/>
          </p:cNvCxnSpPr>
          <p:nvPr/>
        </p:nvCxnSpPr>
        <p:spPr>
          <a:xfrm>
            <a:off x="3551377" y="1979036"/>
            <a:ext cx="687939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7539AC1-3415-D84D-ACA1-477523187B09}"/>
              </a:ext>
            </a:extLst>
          </p:cNvPr>
          <p:cNvCxnSpPr>
            <a:cxnSpLocks/>
          </p:cNvCxnSpPr>
          <p:nvPr/>
        </p:nvCxnSpPr>
        <p:spPr>
          <a:xfrm>
            <a:off x="5619287" y="1979036"/>
            <a:ext cx="687939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Shape&#10;&#10;Description automatically generated with low confidence">
            <a:extLst>
              <a:ext uri="{FF2B5EF4-FFF2-40B4-BE49-F238E27FC236}">
                <a16:creationId xmlns:a16="http://schemas.microsoft.com/office/drawing/2014/main" id="{85D94FB5-4CC0-A743-A442-6DB4E71719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66822" y="1076140"/>
            <a:ext cx="199106" cy="199106"/>
          </a:xfrm>
          <a:prstGeom prst="rect">
            <a:avLst/>
          </a:prstGeom>
        </p:spPr>
      </p:pic>
      <p:pic>
        <p:nvPicPr>
          <p:cNvPr id="24" name="Picture 23" descr="Shape&#10;&#10;Description automatically generated with low confidence">
            <a:extLst>
              <a:ext uri="{FF2B5EF4-FFF2-40B4-BE49-F238E27FC236}">
                <a16:creationId xmlns:a16="http://schemas.microsoft.com/office/drawing/2014/main" id="{D9AE652B-BEEB-F94F-B825-5255940EAB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89115" y="1306241"/>
            <a:ext cx="199106" cy="199106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7ACF6BB7-C758-A948-8635-FE408DFAC0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66822" y="1536342"/>
            <a:ext cx="199106" cy="199106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672B4012-0417-1C41-9611-3374100167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35318" y="1735448"/>
            <a:ext cx="199106" cy="199106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extLst>
              <a:ext uri="{FF2B5EF4-FFF2-40B4-BE49-F238E27FC236}">
                <a16:creationId xmlns:a16="http://schemas.microsoft.com/office/drawing/2014/main" id="{DD287FF6-5935-C047-8315-A034A737C0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1683" y="1863012"/>
            <a:ext cx="199106" cy="199106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extLst>
              <a:ext uri="{FF2B5EF4-FFF2-40B4-BE49-F238E27FC236}">
                <a16:creationId xmlns:a16="http://schemas.microsoft.com/office/drawing/2014/main" id="{FE2DB0D7-FEE4-6345-BE66-41BA0E64ABC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63976" y="2093113"/>
            <a:ext cx="199106" cy="199106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extLst>
              <a:ext uri="{FF2B5EF4-FFF2-40B4-BE49-F238E27FC236}">
                <a16:creationId xmlns:a16="http://schemas.microsoft.com/office/drawing/2014/main" id="{7230C3C9-051C-A748-B9A2-00474C6419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1683" y="2323214"/>
            <a:ext cx="199106" cy="199106"/>
          </a:xfrm>
          <a:prstGeom prst="rect">
            <a:avLst/>
          </a:prstGeom>
        </p:spPr>
      </p:pic>
      <p:pic>
        <p:nvPicPr>
          <p:cNvPr id="35" name="Picture 34" descr="Shape&#10;&#10;Description automatically generated with low confidence">
            <a:extLst>
              <a:ext uri="{FF2B5EF4-FFF2-40B4-BE49-F238E27FC236}">
                <a16:creationId xmlns:a16="http://schemas.microsoft.com/office/drawing/2014/main" id="{6BD7AC18-0BC6-1E48-8AC7-5C43C91919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53085" y="3482136"/>
            <a:ext cx="199106" cy="19910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9EC6483-19C7-2140-BC3B-644F10190427}"/>
              </a:ext>
            </a:extLst>
          </p:cNvPr>
          <p:cNvSpPr/>
          <p:nvPr/>
        </p:nvSpPr>
        <p:spPr>
          <a:xfrm>
            <a:off x="2041883" y="2795636"/>
            <a:ext cx="5911200" cy="1585169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2041883" y="1123382"/>
            <a:ext cx="5911200" cy="1585169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1854493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DEV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PROD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980683" y="2740717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C128E08-0332-CE4D-B2E7-88DB04D193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996" y="1433032"/>
            <a:ext cx="896907" cy="896907"/>
          </a:xfrm>
          <a:prstGeom prst="rect">
            <a:avLst/>
          </a:prstGeom>
        </p:spPr>
      </p:pic>
      <p:pic>
        <p:nvPicPr>
          <p:cNvPr id="14" name="Picture 13" descr="Shape&#10;&#10;Description automatically generated with low confidence">
            <a:extLst>
              <a:ext uri="{FF2B5EF4-FFF2-40B4-BE49-F238E27FC236}">
                <a16:creationId xmlns:a16="http://schemas.microsoft.com/office/drawing/2014/main" id="{73E32509-F433-8340-94C3-5626027640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3083" y="1297352"/>
            <a:ext cx="1166400" cy="1166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CBE7955-F33B-EB46-88DF-2E0687AF4D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2283" y="1383826"/>
            <a:ext cx="1101417" cy="11014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CD0739-2506-A04C-9F30-EAF0C20F34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82165" y="1175693"/>
            <a:ext cx="1409718" cy="140971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2041883" y="2789105"/>
            <a:ext cx="5911200" cy="1585169"/>
          </a:xfrm>
          <a:prstGeom prst="rect">
            <a:avLst/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9" name="Picture 18" descr="Shape&#10;&#10;Description automatically generated with low confidence">
            <a:extLst>
              <a:ext uri="{FF2B5EF4-FFF2-40B4-BE49-F238E27FC236}">
                <a16:creationId xmlns:a16="http://schemas.microsoft.com/office/drawing/2014/main" id="{723F8640-5347-8F49-924A-CF7BE8FB85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3083" y="2963075"/>
            <a:ext cx="1166400" cy="1166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7B45420-C063-9648-925E-52F33A9A0A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2283" y="3049549"/>
            <a:ext cx="1101417" cy="110141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205589E-7CA9-0746-B715-50C230190B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82165" y="2841416"/>
            <a:ext cx="1409718" cy="140971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8FD28AA-188E-E641-BD64-9245160B532C}"/>
              </a:ext>
            </a:extLst>
          </p:cNvPr>
          <p:cNvCxnSpPr>
            <a:cxnSpLocks/>
          </p:cNvCxnSpPr>
          <p:nvPr/>
        </p:nvCxnSpPr>
        <p:spPr>
          <a:xfrm>
            <a:off x="1359243" y="3049549"/>
            <a:ext cx="516854" cy="434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7A71EAF-4108-8341-96EB-DED5962E3BD6}"/>
              </a:ext>
            </a:extLst>
          </p:cNvPr>
          <p:cNvCxnSpPr>
            <a:cxnSpLocks/>
          </p:cNvCxnSpPr>
          <p:nvPr/>
        </p:nvCxnSpPr>
        <p:spPr>
          <a:xfrm>
            <a:off x="1627903" y="1978572"/>
            <a:ext cx="4139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01ABAE2-AF0A-A144-B780-AFAA16246AE3}"/>
              </a:ext>
            </a:extLst>
          </p:cNvPr>
          <p:cNvCxnSpPr>
            <a:cxnSpLocks/>
          </p:cNvCxnSpPr>
          <p:nvPr/>
        </p:nvCxnSpPr>
        <p:spPr>
          <a:xfrm>
            <a:off x="3551377" y="3600257"/>
            <a:ext cx="6879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AF06D1-954D-1D4C-BCFA-A4F73D714FDB}"/>
              </a:ext>
            </a:extLst>
          </p:cNvPr>
          <p:cNvCxnSpPr>
            <a:cxnSpLocks/>
          </p:cNvCxnSpPr>
          <p:nvPr/>
        </p:nvCxnSpPr>
        <p:spPr>
          <a:xfrm>
            <a:off x="5619287" y="3600257"/>
            <a:ext cx="6879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3C61E54-C719-554E-B2C2-D6B013DD5A8D}"/>
              </a:ext>
            </a:extLst>
          </p:cNvPr>
          <p:cNvCxnSpPr>
            <a:cxnSpLocks/>
          </p:cNvCxnSpPr>
          <p:nvPr/>
        </p:nvCxnSpPr>
        <p:spPr>
          <a:xfrm>
            <a:off x="3551377" y="1979036"/>
            <a:ext cx="687939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7539AC1-3415-D84D-ACA1-477523187B09}"/>
              </a:ext>
            </a:extLst>
          </p:cNvPr>
          <p:cNvCxnSpPr>
            <a:cxnSpLocks/>
          </p:cNvCxnSpPr>
          <p:nvPr/>
        </p:nvCxnSpPr>
        <p:spPr>
          <a:xfrm>
            <a:off x="5619287" y="1979036"/>
            <a:ext cx="687939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Shape&#10;&#10;Description automatically generated with low confidence">
            <a:extLst>
              <a:ext uri="{FF2B5EF4-FFF2-40B4-BE49-F238E27FC236}">
                <a16:creationId xmlns:a16="http://schemas.microsoft.com/office/drawing/2014/main" id="{85D94FB5-4CC0-A743-A442-6DB4E71719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66822" y="1076140"/>
            <a:ext cx="199106" cy="199106"/>
          </a:xfrm>
          <a:prstGeom prst="rect">
            <a:avLst/>
          </a:prstGeom>
        </p:spPr>
      </p:pic>
      <p:pic>
        <p:nvPicPr>
          <p:cNvPr id="24" name="Picture 23" descr="Shape&#10;&#10;Description automatically generated with low confidence">
            <a:extLst>
              <a:ext uri="{FF2B5EF4-FFF2-40B4-BE49-F238E27FC236}">
                <a16:creationId xmlns:a16="http://schemas.microsoft.com/office/drawing/2014/main" id="{D9AE652B-BEEB-F94F-B825-5255940EAB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89115" y="1306241"/>
            <a:ext cx="199106" cy="199106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7ACF6BB7-C758-A948-8635-FE408DFAC0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66822" y="1536342"/>
            <a:ext cx="199106" cy="199106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672B4012-0417-1C41-9611-3374100167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35318" y="1735448"/>
            <a:ext cx="199106" cy="199106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extLst>
              <a:ext uri="{FF2B5EF4-FFF2-40B4-BE49-F238E27FC236}">
                <a16:creationId xmlns:a16="http://schemas.microsoft.com/office/drawing/2014/main" id="{DD287FF6-5935-C047-8315-A034A737C0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1683" y="1863012"/>
            <a:ext cx="199106" cy="199106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extLst>
              <a:ext uri="{FF2B5EF4-FFF2-40B4-BE49-F238E27FC236}">
                <a16:creationId xmlns:a16="http://schemas.microsoft.com/office/drawing/2014/main" id="{FE2DB0D7-FEE4-6345-BE66-41BA0E64ABC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63976" y="2093113"/>
            <a:ext cx="199106" cy="199106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extLst>
              <a:ext uri="{FF2B5EF4-FFF2-40B4-BE49-F238E27FC236}">
                <a16:creationId xmlns:a16="http://schemas.microsoft.com/office/drawing/2014/main" id="{7230C3C9-051C-A748-B9A2-00474C6419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1683" y="2323214"/>
            <a:ext cx="199106" cy="199106"/>
          </a:xfrm>
          <a:prstGeom prst="rect">
            <a:avLst/>
          </a:prstGeom>
        </p:spPr>
      </p:pic>
      <p:pic>
        <p:nvPicPr>
          <p:cNvPr id="35" name="Picture 34" descr="Shape&#10;&#10;Description automatically generated with low confidence">
            <a:extLst>
              <a:ext uri="{FF2B5EF4-FFF2-40B4-BE49-F238E27FC236}">
                <a16:creationId xmlns:a16="http://schemas.microsoft.com/office/drawing/2014/main" id="{6BD7AC18-0BC6-1E48-8AC7-5C43C91919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53085" y="3482136"/>
            <a:ext cx="199106" cy="1991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1387B9-DD47-0023-AD85-4CFCB63AAD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026" y="2708551"/>
            <a:ext cx="357996" cy="35799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E78831C-72C4-7485-32A2-7A34563BE895}"/>
              </a:ext>
            </a:extLst>
          </p:cNvPr>
          <p:cNvCxnSpPr>
            <a:cxnSpLocks/>
          </p:cNvCxnSpPr>
          <p:nvPr/>
        </p:nvCxnSpPr>
        <p:spPr>
          <a:xfrm>
            <a:off x="1164412" y="2242389"/>
            <a:ext cx="0" cy="442725"/>
          </a:xfrm>
          <a:prstGeom prst="straightConnector1">
            <a:avLst/>
          </a:prstGeom>
          <a:ln cmpd="tri">
            <a:prstDash val="dashDot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3862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2070791" y="2070840"/>
            <a:ext cx="500241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WHAT ABOUT DEPLOYING THINGS FROM ONE ENVIRONMENT TO THE OTHER?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0687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3679CD3-95BB-D949-A6C9-668C6BF374AF}"/>
              </a:ext>
            </a:extLst>
          </p:cNvPr>
          <p:cNvCxnSpPr>
            <a:cxnSpLocks/>
          </p:cNvCxnSpPr>
          <p:nvPr/>
        </p:nvCxnSpPr>
        <p:spPr>
          <a:xfrm flipV="1">
            <a:off x="2009470" y="2051937"/>
            <a:ext cx="0" cy="1265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85D22C4-61CF-DC4F-A0C0-35B44AE96B94}"/>
              </a:ext>
            </a:extLst>
          </p:cNvPr>
          <p:cNvCxnSpPr>
            <a:cxnSpLocks/>
          </p:cNvCxnSpPr>
          <p:nvPr/>
        </p:nvCxnSpPr>
        <p:spPr>
          <a:xfrm flipV="1">
            <a:off x="2689647" y="2051937"/>
            <a:ext cx="0" cy="1298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CBDFFE8-6C81-9547-AE17-82426DD7084C}"/>
              </a:ext>
            </a:extLst>
          </p:cNvPr>
          <p:cNvCxnSpPr>
            <a:cxnSpLocks/>
          </p:cNvCxnSpPr>
          <p:nvPr/>
        </p:nvCxnSpPr>
        <p:spPr>
          <a:xfrm flipV="1">
            <a:off x="3426486" y="2051937"/>
            <a:ext cx="0" cy="1266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1412327" y="1460313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1854493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DEV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PROD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412327" y="2906254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1412327" y="3742975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BEF89CEA-91FB-5F45-AAAD-0407EE481B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1927" y="3285072"/>
            <a:ext cx="437543" cy="437543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8A70A88F-2902-9945-B980-3EBFA54669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5508" y="3285071"/>
            <a:ext cx="437543" cy="437543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B641ED25-E975-3545-A13B-B0B8F4AA1F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8943" y="3285070"/>
            <a:ext cx="437543" cy="437543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extLst>
              <a:ext uri="{FF2B5EF4-FFF2-40B4-BE49-F238E27FC236}">
                <a16:creationId xmlns:a16="http://schemas.microsoft.com/office/drawing/2014/main" id="{EB5D5ED8-7B61-DD4D-BBF7-BACEF8947E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9395" y="3285072"/>
            <a:ext cx="437543" cy="437543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extLst>
              <a:ext uri="{FF2B5EF4-FFF2-40B4-BE49-F238E27FC236}">
                <a16:creationId xmlns:a16="http://schemas.microsoft.com/office/drawing/2014/main" id="{071E42A8-F2D1-E441-9467-CE8DAE5A5A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2976" y="3285071"/>
            <a:ext cx="437543" cy="437543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extLst>
              <a:ext uri="{FF2B5EF4-FFF2-40B4-BE49-F238E27FC236}">
                <a16:creationId xmlns:a16="http://schemas.microsoft.com/office/drawing/2014/main" id="{76CDF413-3D8C-6A4B-8775-212A9720AA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6411" y="3285070"/>
            <a:ext cx="437543" cy="437543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9AD2AB0-5EB9-5246-BABA-548509DDBEF1}"/>
              </a:ext>
            </a:extLst>
          </p:cNvPr>
          <p:cNvCxnSpPr>
            <a:cxnSpLocks/>
          </p:cNvCxnSpPr>
          <p:nvPr/>
        </p:nvCxnSpPr>
        <p:spPr>
          <a:xfrm flipH="1" flipV="1">
            <a:off x="6564810" y="2051937"/>
            <a:ext cx="1601" cy="1451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50DBAA4-6323-E64C-847D-D61506ACC836}"/>
              </a:ext>
            </a:extLst>
          </p:cNvPr>
          <p:cNvCxnSpPr>
            <a:cxnSpLocks/>
          </p:cNvCxnSpPr>
          <p:nvPr/>
        </p:nvCxnSpPr>
        <p:spPr>
          <a:xfrm flipV="1">
            <a:off x="5149395" y="2051937"/>
            <a:ext cx="0" cy="1451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C1C0B60-4090-D647-A851-20B7D0AD848C}"/>
              </a:ext>
            </a:extLst>
          </p:cNvPr>
          <p:cNvCxnSpPr>
            <a:cxnSpLocks/>
          </p:cNvCxnSpPr>
          <p:nvPr/>
        </p:nvCxnSpPr>
        <p:spPr>
          <a:xfrm flipV="1">
            <a:off x="5822976" y="2051937"/>
            <a:ext cx="0" cy="1451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88065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3679CD3-95BB-D949-A6C9-668C6BF374AF}"/>
              </a:ext>
            </a:extLst>
          </p:cNvPr>
          <p:cNvCxnSpPr>
            <a:cxnSpLocks/>
          </p:cNvCxnSpPr>
          <p:nvPr/>
        </p:nvCxnSpPr>
        <p:spPr>
          <a:xfrm flipV="1">
            <a:off x="2009470" y="2051937"/>
            <a:ext cx="0" cy="1265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85D22C4-61CF-DC4F-A0C0-35B44AE96B94}"/>
              </a:ext>
            </a:extLst>
          </p:cNvPr>
          <p:cNvCxnSpPr>
            <a:cxnSpLocks/>
          </p:cNvCxnSpPr>
          <p:nvPr/>
        </p:nvCxnSpPr>
        <p:spPr>
          <a:xfrm flipV="1">
            <a:off x="2689647" y="2051937"/>
            <a:ext cx="0" cy="1298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CBDFFE8-6C81-9547-AE17-82426DD7084C}"/>
              </a:ext>
            </a:extLst>
          </p:cNvPr>
          <p:cNvCxnSpPr>
            <a:cxnSpLocks/>
          </p:cNvCxnSpPr>
          <p:nvPr/>
        </p:nvCxnSpPr>
        <p:spPr>
          <a:xfrm flipV="1">
            <a:off x="3426486" y="2051937"/>
            <a:ext cx="0" cy="1266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1412327" y="1460313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1854493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DEV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PROD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412327" y="2906254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1412327" y="3742975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BEF89CEA-91FB-5F45-AAAD-0407EE481B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1927" y="3285072"/>
            <a:ext cx="437543" cy="437543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8A70A88F-2902-9945-B980-3EBFA54669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5508" y="3285071"/>
            <a:ext cx="437543" cy="437543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B641ED25-E975-3545-A13B-B0B8F4AA1F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8943" y="3285070"/>
            <a:ext cx="437543" cy="437543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extLst>
              <a:ext uri="{FF2B5EF4-FFF2-40B4-BE49-F238E27FC236}">
                <a16:creationId xmlns:a16="http://schemas.microsoft.com/office/drawing/2014/main" id="{EB5D5ED8-7B61-DD4D-BBF7-BACEF8947E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9395" y="3285072"/>
            <a:ext cx="437543" cy="437543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extLst>
              <a:ext uri="{FF2B5EF4-FFF2-40B4-BE49-F238E27FC236}">
                <a16:creationId xmlns:a16="http://schemas.microsoft.com/office/drawing/2014/main" id="{071E42A8-F2D1-E441-9467-CE8DAE5A5A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2976" y="3285071"/>
            <a:ext cx="437543" cy="437543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extLst>
              <a:ext uri="{FF2B5EF4-FFF2-40B4-BE49-F238E27FC236}">
                <a16:creationId xmlns:a16="http://schemas.microsoft.com/office/drawing/2014/main" id="{76CDF413-3D8C-6A4B-8775-212A9720AA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6411" y="3285070"/>
            <a:ext cx="437543" cy="437543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9AD2AB0-5EB9-5246-BABA-548509DDBEF1}"/>
              </a:ext>
            </a:extLst>
          </p:cNvPr>
          <p:cNvCxnSpPr>
            <a:cxnSpLocks/>
          </p:cNvCxnSpPr>
          <p:nvPr/>
        </p:nvCxnSpPr>
        <p:spPr>
          <a:xfrm flipH="1" flipV="1">
            <a:off x="6564810" y="2051937"/>
            <a:ext cx="1601" cy="1451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50DBAA4-6323-E64C-847D-D61506ACC836}"/>
              </a:ext>
            </a:extLst>
          </p:cNvPr>
          <p:cNvCxnSpPr>
            <a:cxnSpLocks/>
          </p:cNvCxnSpPr>
          <p:nvPr/>
        </p:nvCxnSpPr>
        <p:spPr>
          <a:xfrm flipV="1">
            <a:off x="5149395" y="2051937"/>
            <a:ext cx="0" cy="1451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C1C0B60-4090-D647-A851-20B7D0AD848C}"/>
              </a:ext>
            </a:extLst>
          </p:cNvPr>
          <p:cNvCxnSpPr>
            <a:cxnSpLocks/>
          </p:cNvCxnSpPr>
          <p:nvPr/>
        </p:nvCxnSpPr>
        <p:spPr>
          <a:xfrm flipV="1">
            <a:off x="5822976" y="2051937"/>
            <a:ext cx="0" cy="1451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ross 1">
            <a:extLst>
              <a:ext uri="{FF2B5EF4-FFF2-40B4-BE49-F238E27FC236}">
                <a16:creationId xmlns:a16="http://schemas.microsoft.com/office/drawing/2014/main" id="{737DB068-EA9E-CF44-AEB2-C8DB11C0226D}"/>
              </a:ext>
            </a:extLst>
          </p:cNvPr>
          <p:cNvSpPr/>
          <p:nvPr/>
        </p:nvSpPr>
        <p:spPr>
          <a:xfrm rot="18976775">
            <a:off x="2683051" y="1102469"/>
            <a:ext cx="3139925" cy="3132306"/>
          </a:xfrm>
          <a:prstGeom prst="plus">
            <a:avLst>
              <a:gd name="adj" fmla="val 4370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157063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2594104" y="2041394"/>
            <a:ext cx="3955791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VIRTUAL ENVIRONMENTS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343496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3679CD3-95BB-D949-A6C9-668C6BF374AF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2009470" y="3285070"/>
            <a:ext cx="2359330" cy="218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85D22C4-61CF-DC4F-A0C0-35B44AE96B94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2683051" y="3285070"/>
            <a:ext cx="1685749" cy="218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CBDFFE8-6C81-9547-AE17-82426DD7084C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3426486" y="3285070"/>
            <a:ext cx="942314" cy="218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1412327" y="1460313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3751566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DEV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PROD -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Gatekeeping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412327" y="2906254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1412327" y="3742975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187F8555-ED3A-9045-99C4-A642C9612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2379" y="2232749"/>
            <a:ext cx="1271095" cy="1271095"/>
          </a:xfrm>
          <a:prstGeom prst="rect">
            <a:avLst/>
          </a:prstGeom>
        </p:spPr>
      </p:pic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BEF89CEA-91FB-5F45-AAAD-0407EE481B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7" y="3285072"/>
            <a:ext cx="437543" cy="437543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8A70A88F-2902-9945-B980-3EBFA54669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5508" y="3285071"/>
            <a:ext cx="437543" cy="437543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B641ED25-E975-3545-A13B-B0B8F4AA1F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8943" y="3285070"/>
            <a:ext cx="437543" cy="437543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extLst>
              <a:ext uri="{FF2B5EF4-FFF2-40B4-BE49-F238E27FC236}">
                <a16:creationId xmlns:a16="http://schemas.microsoft.com/office/drawing/2014/main" id="{EB5D5ED8-7B61-DD4D-BBF7-BACEF8947E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9395" y="3285072"/>
            <a:ext cx="437543" cy="437543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extLst>
              <a:ext uri="{FF2B5EF4-FFF2-40B4-BE49-F238E27FC236}">
                <a16:creationId xmlns:a16="http://schemas.microsoft.com/office/drawing/2014/main" id="{071E42A8-F2D1-E441-9467-CE8DAE5A5A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2976" y="3285071"/>
            <a:ext cx="437543" cy="437543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extLst>
              <a:ext uri="{FF2B5EF4-FFF2-40B4-BE49-F238E27FC236}">
                <a16:creationId xmlns:a16="http://schemas.microsoft.com/office/drawing/2014/main" id="{76CDF413-3D8C-6A4B-8775-212A9720AA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6411" y="3285070"/>
            <a:ext cx="437543" cy="437543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9AD2AB0-5EB9-5246-BABA-548509DDBEF1}"/>
              </a:ext>
            </a:extLst>
          </p:cNvPr>
          <p:cNvCxnSpPr>
            <a:cxnSpLocks/>
            <a:stCxn id="33" idx="1"/>
          </p:cNvCxnSpPr>
          <p:nvPr/>
        </p:nvCxnSpPr>
        <p:spPr>
          <a:xfrm flipH="1" flipV="1">
            <a:off x="4368801" y="3285070"/>
            <a:ext cx="2197610" cy="218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50DBAA4-6323-E64C-847D-D61506ACC836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4368801" y="3285070"/>
            <a:ext cx="780594" cy="218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C1C0B60-4090-D647-A851-20B7D0AD848C}"/>
              </a:ext>
            </a:extLst>
          </p:cNvPr>
          <p:cNvCxnSpPr>
            <a:cxnSpLocks/>
            <a:stCxn id="32" idx="1"/>
          </p:cNvCxnSpPr>
          <p:nvPr/>
        </p:nvCxnSpPr>
        <p:spPr>
          <a:xfrm flipH="1" flipV="1">
            <a:off x="4368802" y="3285071"/>
            <a:ext cx="1454174" cy="218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Picture 61" descr="Shape&#10;&#10;Description automatically generated with low confidence">
            <a:extLst>
              <a:ext uri="{FF2B5EF4-FFF2-40B4-BE49-F238E27FC236}">
                <a16:creationId xmlns:a16="http://schemas.microsoft.com/office/drawing/2014/main" id="{EE8DFBF9-5262-F449-AEBA-FF2E6C76C6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9486" y="2069534"/>
            <a:ext cx="437543" cy="437543"/>
          </a:xfrm>
          <a:prstGeom prst="rect">
            <a:avLst/>
          </a:prstGeom>
        </p:spPr>
      </p:pic>
      <p:pic>
        <p:nvPicPr>
          <p:cNvPr id="66" name="Picture 65" descr="Shape&#10;&#10;Description automatically generated with low confidence">
            <a:extLst>
              <a:ext uri="{FF2B5EF4-FFF2-40B4-BE49-F238E27FC236}">
                <a16:creationId xmlns:a16="http://schemas.microsoft.com/office/drawing/2014/main" id="{DB86D249-4AAF-A146-9472-E4A4CD6F77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0120" y="2060532"/>
            <a:ext cx="437543" cy="437543"/>
          </a:xfrm>
          <a:prstGeom prst="rect">
            <a:avLst/>
          </a:prstGeom>
        </p:spPr>
      </p:pic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01CF7298-C83C-294C-A457-254C148FCECD}"/>
              </a:ext>
            </a:extLst>
          </p:cNvPr>
          <p:cNvCxnSpPr>
            <a:cxnSpLocks/>
          </p:cNvCxnSpPr>
          <p:nvPr/>
        </p:nvCxnSpPr>
        <p:spPr>
          <a:xfrm flipH="1" flipV="1">
            <a:off x="3207657" y="1778000"/>
            <a:ext cx="660400" cy="45475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E8B416D1-3A0D-1048-B5D6-F186249EF77F}"/>
              </a:ext>
            </a:extLst>
          </p:cNvPr>
          <p:cNvCxnSpPr>
            <a:cxnSpLocks/>
          </p:cNvCxnSpPr>
          <p:nvPr/>
        </p:nvCxnSpPr>
        <p:spPr>
          <a:xfrm flipV="1">
            <a:off x="4917385" y="1778000"/>
            <a:ext cx="610811" cy="530665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4191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2070791" y="2070840"/>
            <a:ext cx="500241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BUT HOW DO WE “GIVE” WHAT WE JUST DID TO THESE PEOPLE?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5845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2070791" y="2070840"/>
            <a:ext cx="500241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BUT HOW DO WE “GIVE” WHAT WE JUST DID TO THESE PEOPLE?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F5767FD5-8C83-7347-938A-BE8760CBA997}"/>
              </a:ext>
            </a:extLst>
          </p:cNvPr>
          <p:cNvSpPr txBox="1"/>
          <p:nvPr/>
        </p:nvSpPr>
        <p:spPr>
          <a:xfrm>
            <a:off x="2070791" y="3163806"/>
            <a:ext cx="500241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THERE ARE ACTUALLY A FEW AWAYS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6624900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B7F20473-D5AD-E249-AA6A-FECD386AA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1854493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Role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of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GIT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05DB53E7-E1C4-7247-B7E8-B1A39A3756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3785" y="434681"/>
            <a:ext cx="3265031" cy="432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314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69DFC3C6-FAD6-0D44-BA61-8BB1DB849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1854493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Role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of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GIT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05DB53E7-E1C4-7247-B7E8-B1A39A3756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2516064" y="157250"/>
            <a:ext cx="3845776" cy="509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004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8A29A326-4A90-BA45-95CE-3E2CAC227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1854493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Role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of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GIT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05DB53E7-E1C4-7247-B7E8-B1A39A3756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2516064" y="157250"/>
            <a:ext cx="3845776" cy="509693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725713" y="1354094"/>
            <a:ext cx="7496629" cy="339458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dirty="0">
              <a:solidFill>
                <a:schemeClr val="bg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725713" y="2490280"/>
            <a:ext cx="7496629" cy="1634247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633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1412327" y="1460313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3751566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Role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of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GIT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412327" y="2906254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1412327" y="3742975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187F8555-ED3A-9045-99C4-A642C9612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2379" y="2232749"/>
            <a:ext cx="1271095" cy="1271095"/>
          </a:xfrm>
          <a:prstGeom prst="rect">
            <a:avLst/>
          </a:prstGeom>
        </p:spPr>
      </p:pic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BEF89CEA-91FB-5F45-AAAD-0407EE481B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7" y="3273118"/>
            <a:ext cx="437543" cy="437543"/>
          </a:xfrm>
          <a:prstGeom prst="rect">
            <a:avLst/>
          </a:prstGeom>
        </p:spPr>
      </p:pic>
      <p:pic>
        <p:nvPicPr>
          <p:cNvPr id="62" name="Picture 61" descr="Shape&#10;&#10;Description automatically generated with low confidence">
            <a:extLst>
              <a:ext uri="{FF2B5EF4-FFF2-40B4-BE49-F238E27FC236}">
                <a16:creationId xmlns:a16="http://schemas.microsoft.com/office/drawing/2014/main" id="{EE8DFBF9-5262-F449-AEBA-FF2E6C76C6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6" y="2063891"/>
            <a:ext cx="437543" cy="4375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472031-410C-E045-9E4B-85E1D4316039}"/>
              </a:ext>
            </a:extLst>
          </p:cNvPr>
          <p:cNvSpPr txBox="1"/>
          <p:nvPr/>
        </p:nvSpPr>
        <p:spPr>
          <a:xfrm>
            <a:off x="2034197" y="3237975"/>
            <a:ext cx="7844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commit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push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merge</a:t>
            </a:r>
            <a:endParaRPr lang="en-PT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B1FE51F-697B-824B-A552-782402788B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9497" y="3808431"/>
            <a:ext cx="440352" cy="44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7567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1412327" y="1460313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3751566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Role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of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GIT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412327" y="2906254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1412327" y="3742975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187F8555-ED3A-9045-99C4-A642C9612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2379" y="2232749"/>
            <a:ext cx="1271095" cy="1271095"/>
          </a:xfrm>
          <a:prstGeom prst="rect">
            <a:avLst/>
          </a:prstGeom>
        </p:spPr>
      </p:pic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BEF89CEA-91FB-5F45-AAAD-0407EE481B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7" y="3273118"/>
            <a:ext cx="437543" cy="437543"/>
          </a:xfrm>
          <a:prstGeom prst="rect">
            <a:avLst/>
          </a:prstGeom>
        </p:spPr>
      </p:pic>
      <p:pic>
        <p:nvPicPr>
          <p:cNvPr id="62" name="Picture 61" descr="Shape&#10;&#10;Description automatically generated with low confidence">
            <a:extLst>
              <a:ext uri="{FF2B5EF4-FFF2-40B4-BE49-F238E27FC236}">
                <a16:creationId xmlns:a16="http://schemas.microsoft.com/office/drawing/2014/main" id="{EE8DFBF9-5262-F449-AEBA-FF2E6C76C6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6" y="2063891"/>
            <a:ext cx="437543" cy="4375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472031-410C-E045-9E4B-85E1D4316039}"/>
              </a:ext>
            </a:extLst>
          </p:cNvPr>
          <p:cNvSpPr txBox="1"/>
          <p:nvPr/>
        </p:nvSpPr>
        <p:spPr>
          <a:xfrm>
            <a:off x="2034197" y="3237975"/>
            <a:ext cx="7844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commit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push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merge</a:t>
            </a:r>
            <a:endParaRPr lang="en-PT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FC87BFD1-3597-4446-A7D3-B12D4C80F597}"/>
              </a:ext>
            </a:extLst>
          </p:cNvPr>
          <p:cNvSpPr/>
          <p:nvPr/>
        </p:nvSpPr>
        <p:spPr>
          <a:xfrm>
            <a:off x="629055" y="2571749"/>
            <a:ext cx="783271" cy="450299"/>
          </a:xfrm>
          <a:prstGeom prst="wedgeRoundRectCallout">
            <a:avLst>
              <a:gd name="adj1" fmla="val 69414"/>
              <a:gd name="adj2" fmla="val 10570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sz="800" dirty="0"/>
              <a:t>Hey, it is ready to go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6B9D7CA-5832-E44D-9D60-39026B8377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9497" y="3808431"/>
            <a:ext cx="440352" cy="44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8717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1412327" y="1460313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3751566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Role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of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GIT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412327" y="2906254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1412327" y="3742975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187F8555-ED3A-9045-99C4-A642C9612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2379" y="2232749"/>
            <a:ext cx="1271095" cy="1271095"/>
          </a:xfrm>
          <a:prstGeom prst="rect">
            <a:avLst/>
          </a:prstGeom>
        </p:spPr>
      </p:pic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BEF89CEA-91FB-5F45-AAAD-0407EE481B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7" y="3273118"/>
            <a:ext cx="437543" cy="437543"/>
          </a:xfrm>
          <a:prstGeom prst="rect">
            <a:avLst/>
          </a:prstGeom>
        </p:spPr>
      </p:pic>
      <p:pic>
        <p:nvPicPr>
          <p:cNvPr id="62" name="Picture 61" descr="Shape&#10;&#10;Description automatically generated with low confidence">
            <a:extLst>
              <a:ext uri="{FF2B5EF4-FFF2-40B4-BE49-F238E27FC236}">
                <a16:creationId xmlns:a16="http://schemas.microsoft.com/office/drawing/2014/main" id="{EE8DFBF9-5262-F449-AEBA-FF2E6C76C6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6" y="2063891"/>
            <a:ext cx="437543" cy="4375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472031-410C-E045-9E4B-85E1D4316039}"/>
              </a:ext>
            </a:extLst>
          </p:cNvPr>
          <p:cNvSpPr txBox="1"/>
          <p:nvPr/>
        </p:nvSpPr>
        <p:spPr>
          <a:xfrm>
            <a:off x="2034197" y="3237975"/>
            <a:ext cx="7844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commit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push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merge</a:t>
            </a:r>
            <a:endParaRPr lang="en-PT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82429D8-A1ED-DA41-BA8C-3FD98F4B76D1}"/>
              </a:ext>
            </a:extLst>
          </p:cNvPr>
          <p:cNvSpPr txBox="1"/>
          <p:nvPr/>
        </p:nvSpPr>
        <p:spPr>
          <a:xfrm>
            <a:off x="1997646" y="2168529"/>
            <a:ext cx="7844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pull</a:t>
            </a:r>
            <a:endParaRPr lang="en-PT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3118B01-5FEF-4B41-91F8-A96690793F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9497" y="3808431"/>
            <a:ext cx="440352" cy="44035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D39E570-3B92-4B4A-A6B0-F79F330633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4197" y="1529993"/>
            <a:ext cx="440352" cy="44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4791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1677421" y="2079416"/>
            <a:ext cx="578915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HOW ABOUT MACHINE LEARNING MODELS?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1867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9992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Virtual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Environments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venv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DC801-5731-F540-9D24-A27011801C34}"/>
              </a:ext>
            </a:extLst>
          </p:cNvPr>
          <p:cNvSpPr/>
          <p:nvPr/>
        </p:nvSpPr>
        <p:spPr>
          <a:xfrm>
            <a:off x="697308" y="1412398"/>
            <a:ext cx="5911200" cy="866061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MyComputer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EBA1306-2CBE-33B6-B540-0773E2E8DD42}"/>
              </a:ext>
            </a:extLst>
          </p:cNvPr>
          <p:cNvGrpSpPr/>
          <p:nvPr/>
        </p:nvGrpSpPr>
        <p:grpSpPr>
          <a:xfrm>
            <a:off x="1218624" y="1429074"/>
            <a:ext cx="1199965" cy="832708"/>
            <a:chOff x="1978237" y="1451573"/>
            <a:chExt cx="1199965" cy="83270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45AA0BB-B501-CC4C-8E68-A65BF891D9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8237" y="1451573"/>
              <a:ext cx="440352" cy="44035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D6C73A0-D91B-0042-B290-42D87052485F}"/>
                </a:ext>
              </a:extLst>
            </p:cNvPr>
            <p:cNvSpPr txBox="1"/>
            <p:nvPr/>
          </p:nvSpPr>
          <p:spPr>
            <a:xfrm>
              <a:off x="2525059" y="1453284"/>
              <a:ext cx="65314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00" dirty="0"/>
                <a:t>P</a:t>
              </a:r>
              <a:r>
                <a:rPr lang="en-PT" sz="600" dirty="0"/>
                <a:t>andas</a:t>
              </a:r>
            </a:p>
            <a:p>
              <a:r>
                <a:rPr lang="en-GB" sz="600" dirty="0"/>
                <a:t>n</a:t>
              </a:r>
              <a:r>
                <a:rPr lang="en-PT" sz="600" dirty="0"/>
                <a:t>umpy</a:t>
              </a:r>
            </a:p>
            <a:p>
              <a:r>
                <a:rPr lang="en-GB" sz="600" dirty="0"/>
                <a:t>M</a:t>
              </a:r>
              <a:r>
                <a:rPr lang="en-PT" sz="600" dirty="0"/>
                <a:t>atplotlib</a:t>
              </a:r>
            </a:p>
            <a:p>
              <a:r>
                <a:rPr lang="en-PT" sz="600" dirty="0"/>
                <a:t>…</a:t>
              </a:r>
            </a:p>
            <a:p>
              <a:r>
                <a:rPr lang="en-GB" sz="600" dirty="0"/>
                <a:t>R</a:t>
              </a:r>
              <a:r>
                <a:rPr lang="en-PT" sz="600" dirty="0"/>
                <a:t>equests</a:t>
              </a:r>
            </a:p>
            <a:p>
              <a:r>
                <a:rPr lang="en-GB" sz="600" dirty="0"/>
                <a:t>T</a:t>
              </a:r>
              <a:r>
                <a:rPr lang="en-PT" sz="600" dirty="0"/>
                <a:t>ensorflow</a:t>
              </a:r>
            </a:p>
            <a:p>
              <a:r>
                <a:rPr lang="en-GB" sz="600" dirty="0"/>
                <a:t>M</a:t>
              </a:r>
              <a:r>
                <a:rPr lang="en-PT" sz="600" dirty="0"/>
                <a:t>lflow</a:t>
              </a:r>
            </a:p>
            <a:p>
              <a:r>
                <a:rPr lang="en-GB" sz="600" dirty="0"/>
                <a:t>S</a:t>
              </a:r>
              <a:r>
                <a:rPr lang="en-PT" sz="600" dirty="0"/>
                <a:t>ckit-learn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06664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1677421" y="2079416"/>
            <a:ext cx="578915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HOW ABOUT MACHINE LEARNING MODELS?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F5767FD5-8C83-7347-938A-BE8760CBA997}"/>
              </a:ext>
            </a:extLst>
          </p:cNvPr>
          <p:cNvSpPr txBox="1"/>
          <p:nvPr/>
        </p:nvSpPr>
        <p:spPr>
          <a:xfrm>
            <a:off x="2070791" y="3163806"/>
            <a:ext cx="500241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We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can use pickle files!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291004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876"/>
            <a:ext cx="9144000" cy="51483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1412327" y="1460313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3751566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Role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of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GIT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412327" y="2906254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1412327" y="3742975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187F8555-ED3A-9045-99C4-A642C9612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2379" y="2232749"/>
            <a:ext cx="1271095" cy="1271095"/>
          </a:xfrm>
          <a:prstGeom prst="rect">
            <a:avLst/>
          </a:prstGeom>
        </p:spPr>
      </p:pic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BEF89CEA-91FB-5F45-AAAD-0407EE481B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7" y="3273118"/>
            <a:ext cx="437543" cy="437543"/>
          </a:xfrm>
          <a:prstGeom prst="rect">
            <a:avLst/>
          </a:prstGeom>
        </p:spPr>
      </p:pic>
      <p:pic>
        <p:nvPicPr>
          <p:cNvPr id="62" name="Picture 61" descr="Shape&#10;&#10;Description automatically generated with low confidence">
            <a:extLst>
              <a:ext uri="{FF2B5EF4-FFF2-40B4-BE49-F238E27FC236}">
                <a16:creationId xmlns:a16="http://schemas.microsoft.com/office/drawing/2014/main" id="{EE8DFBF9-5262-F449-AEBA-FF2E6C76C6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6" y="2063891"/>
            <a:ext cx="437543" cy="4375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472031-410C-E045-9E4B-85E1D4316039}"/>
              </a:ext>
            </a:extLst>
          </p:cNvPr>
          <p:cNvSpPr txBox="1"/>
          <p:nvPr/>
        </p:nvSpPr>
        <p:spPr>
          <a:xfrm>
            <a:off x="2034197" y="3237975"/>
            <a:ext cx="7844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commit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push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merge</a:t>
            </a:r>
            <a:endParaRPr lang="en-PT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82429D8-A1ED-DA41-BA8C-3FD98F4B76D1}"/>
              </a:ext>
            </a:extLst>
          </p:cNvPr>
          <p:cNvSpPr txBox="1"/>
          <p:nvPr/>
        </p:nvSpPr>
        <p:spPr>
          <a:xfrm>
            <a:off x="1997646" y="2168529"/>
            <a:ext cx="7844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pull</a:t>
            </a:r>
            <a:endParaRPr lang="en-PT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3118B01-5FEF-4B41-91F8-A96690793F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9497" y="3808431"/>
            <a:ext cx="440352" cy="44035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D39E570-3B92-4B4A-A6B0-F79F330633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4197" y="1529993"/>
            <a:ext cx="440352" cy="44035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A99F25D-B7FD-A84A-BD37-1992297ED75B}"/>
              </a:ext>
            </a:extLst>
          </p:cNvPr>
          <p:cNvSpPr/>
          <p:nvPr/>
        </p:nvSpPr>
        <p:spPr>
          <a:xfrm>
            <a:off x="2782070" y="3823385"/>
            <a:ext cx="950291" cy="4185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00" dirty="0"/>
              <a:t>P</a:t>
            </a:r>
            <a:r>
              <a:rPr lang="en-PT" sz="700" dirty="0"/>
              <a:t>ickle file</a:t>
            </a:r>
          </a:p>
          <a:p>
            <a:pPr algn="ctr"/>
            <a:r>
              <a:rPr lang="en-PT" sz="700" dirty="0"/>
              <a:t>(saved trained model)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1D8ACDF-6A16-044A-8EAE-1B01F8A34383}"/>
              </a:ext>
            </a:extLst>
          </p:cNvPr>
          <p:cNvCxnSpPr>
            <a:cxnSpLocks/>
          </p:cNvCxnSpPr>
          <p:nvPr/>
        </p:nvCxnSpPr>
        <p:spPr>
          <a:xfrm flipV="1">
            <a:off x="3257215" y="2105414"/>
            <a:ext cx="0" cy="163756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5B66DD58-636B-0A4F-9B11-AEDFE906F35C}"/>
              </a:ext>
            </a:extLst>
          </p:cNvPr>
          <p:cNvSpPr/>
          <p:nvPr/>
        </p:nvSpPr>
        <p:spPr>
          <a:xfrm>
            <a:off x="2782070" y="1551815"/>
            <a:ext cx="950291" cy="41853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00" dirty="0"/>
              <a:t>P</a:t>
            </a:r>
            <a:r>
              <a:rPr lang="en-PT" sz="700" dirty="0"/>
              <a:t>ickle file</a:t>
            </a:r>
          </a:p>
          <a:p>
            <a:pPr algn="ctr"/>
            <a:r>
              <a:rPr lang="en-PT" sz="700" dirty="0"/>
              <a:t>(saved trained model)</a:t>
            </a:r>
          </a:p>
        </p:txBody>
      </p:sp>
    </p:spTree>
    <p:extLst>
      <p:ext uri="{BB962C8B-B14F-4D97-AF65-F5344CB8AC3E}">
        <p14:creationId xmlns:p14="http://schemas.microsoft.com/office/powerpoint/2010/main" val="1673832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1677421" y="2079416"/>
            <a:ext cx="578915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BUT... I JUST NEED TO TELL A PERSON: 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“PUT THIS IN PROD”... AND HE/SHE DOES IT?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F5767FD5-8C83-7347-938A-BE8760CBA997}"/>
              </a:ext>
            </a:extLst>
          </p:cNvPr>
          <p:cNvSpPr txBox="1"/>
          <p:nvPr/>
        </p:nvSpPr>
        <p:spPr>
          <a:xfrm>
            <a:off x="2070791" y="3163806"/>
            <a:ext cx="500241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WHAT’S THE POINT THEN?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906442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1412327" y="1460313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3751566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Role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of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GIT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412327" y="2906254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1412327" y="3742975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187F8555-ED3A-9045-99C4-A642C9612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2379" y="2232749"/>
            <a:ext cx="1271095" cy="1271095"/>
          </a:xfrm>
          <a:prstGeom prst="rect">
            <a:avLst/>
          </a:prstGeom>
        </p:spPr>
      </p:pic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BEF89CEA-91FB-5F45-AAAD-0407EE481B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7" y="3273118"/>
            <a:ext cx="437543" cy="437543"/>
          </a:xfrm>
          <a:prstGeom prst="rect">
            <a:avLst/>
          </a:prstGeom>
        </p:spPr>
      </p:pic>
      <p:pic>
        <p:nvPicPr>
          <p:cNvPr id="62" name="Picture 61" descr="Shape&#10;&#10;Description automatically generated with low confidence">
            <a:extLst>
              <a:ext uri="{FF2B5EF4-FFF2-40B4-BE49-F238E27FC236}">
                <a16:creationId xmlns:a16="http://schemas.microsoft.com/office/drawing/2014/main" id="{EE8DFBF9-5262-F449-AEBA-FF2E6C76C6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6" y="2063891"/>
            <a:ext cx="437543" cy="4375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472031-410C-E045-9E4B-85E1D4316039}"/>
              </a:ext>
            </a:extLst>
          </p:cNvPr>
          <p:cNvSpPr txBox="1"/>
          <p:nvPr/>
        </p:nvSpPr>
        <p:spPr>
          <a:xfrm>
            <a:off x="2034197" y="3237975"/>
            <a:ext cx="7844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commit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push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merge</a:t>
            </a:r>
            <a:endParaRPr lang="en-PT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B1FE51F-697B-824B-A552-782402788B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9497" y="3808431"/>
            <a:ext cx="440352" cy="44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4016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1412327" y="1460313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3751566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Role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of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GIT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C52486B-69CA-6D48-87A7-32013ADBE3B4}"/>
              </a:ext>
            </a:extLst>
          </p:cNvPr>
          <p:cNvCxnSpPr>
            <a:cxnSpLocks/>
          </p:cNvCxnSpPr>
          <p:nvPr/>
        </p:nvCxnSpPr>
        <p:spPr>
          <a:xfrm>
            <a:off x="1412327" y="2906254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1412327" y="3742975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187F8555-ED3A-9045-99C4-A642C961240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1000"/>
          </a:blip>
          <a:stretch>
            <a:fillRect/>
          </a:stretch>
        </p:blipFill>
        <p:spPr>
          <a:xfrm>
            <a:off x="3732379" y="2232749"/>
            <a:ext cx="1271095" cy="1271095"/>
          </a:xfrm>
          <a:prstGeom prst="rect">
            <a:avLst/>
          </a:prstGeom>
        </p:spPr>
      </p:pic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BEF89CEA-91FB-5F45-AAAD-0407EE481B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7" y="3273118"/>
            <a:ext cx="437543" cy="437543"/>
          </a:xfrm>
          <a:prstGeom prst="rect">
            <a:avLst/>
          </a:prstGeom>
        </p:spPr>
      </p:pic>
      <p:pic>
        <p:nvPicPr>
          <p:cNvPr id="62" name="Picture 61" descr="Shape&#10;&#10;Description automatically generated with low confidence">
            <a:extLst>
              <a:ext uri="{FF2B5EF4-FFF2-40B4-BE49-F238E27FC236}">
                <a16:creationId xmlns:a16="http://schemas.microsoft.com/office/drawing/2014/main" id="{EE8DFBF9-5262-F449-AEBA-FF2E6C76C6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926" y="2063891"/>
            <a:ext cx="437543" cy="4375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472031-410C-E045-9E4B-85E1D4316039}"/>
              </a:ext>
            </a:extLst>
          </p:cNvPr>
          <p:cNvSpPr txBox="1"/>
          <p:nvPr/>
        </p:nvSpPr>
        <p:spPr>
          <a:xfrm>
            <a:off x="2034197" y="3237975"/>
            <a:ext cx="7844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commit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push</a:t>
            </a:r>
          </a:p>
          <a:p>
            <a:r>
              <a:rPr lang="en-GB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merge</a:t>
            </a:r>
            <a:endParaRPr lang="en-PT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3118B01-5FEF-4B41-91F8-A96690793F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9497" y="3808431"/>
            <a:ext cx="440352" cy="44035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DCBF25E-804C-C34B-ADD5-63820EB0DC64}"/>
              </a:ext>
            </a:extLst>
          </p:cNvPr>
          <p:cNvSpPr/>
          <p:nvPr/>
        </p:nvSpPr>
        <p:spPr>
          <a:xfrm>
            <a:off x="2069154" y="3570234"/>
            <a:ext cx="570690" cy="130901"/>
          </a:xfrm>
          <a:prstGeom prst="rect">
            <a:avLst/>
          </a:prstGeom>
          <a:solidFill>
            <a:srgbClr val="FF000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FACD14F-DE07-E24E-9479-A9EEAA9221E7}"/>
              </a:ext>
            </a:extLst>
          </p:cNvPr>
          <p:cNvCxnSpPr>
            <a:cxnSpLocks/>
          </p:cNvCxnSpPr>
          <p:nvPr/>
        </p:nvCxnSpPr>
        <p:spPr>
          <a:xfrm flipH="1">
            <a:off x="2639844" y="3236081"/>
            <a:ext cx="632745" cy="2998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990FBBC-B9A0-674A-8DD6-6FC4AD97F955}"/>
              </a:ext>
            </a:extLst>
          </p:cNvPr>
          <p:cNvSpPr/>
          <p:nvPr/>
        </p:nvSpPr>
        <p:spPr>
          <a:xfrm>
            <a:off x="3272589" y="2784451"/>
            <a:ext cx="1299411" cy="4886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sz="900" dirty="0"/>
              <a:t>CODE REVIEW:</a:t>
            </a:r>
          </a:p>
          <a:p>
            <a:pPr algn="ctr"/>
            <a:endParaRPr lang="en-PT" sz="900" dirty="0"/>
          </a:p>
          <a:p>
            <a:pPr algn="ctr"/>
            <a:r>
              <a:rPr lang="en-PT" sz="900" dirty="0"/>
              <a:t>PULL REQUEST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464B1C-19C0-2044-8F87-B7396DBE27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50862" y="714065"/>
            <a:ext cx="3537228" cy="19513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66123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83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AE8F669-C7F2-2C48-8B00-790CD81562B1}"/>
              </a:ext>
            </a:extLst>
          </p:cNvPr>
          <p:cNvSpPr/>
          <p:nvPr/>
        </p:nvSpPr>
        <p:spPr>
          <a:xfrm>
            <a:off x="1412327" y="1460313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63" name="Google Shape;63;p14"/>
          <p:cNvSpPr txBox="1"/>
          <p:nvPr/>
        </p:nvSpPr>
        <p:spPr>
          <a:xfrm>
            <a:off x="541574" y="368537"/>
            <a:ext cx="3751566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Lets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Review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B53D5D7-CE73-9A4C-A6A0-75DAB0974D19}"/>
              </a:ext>
            </a:extLst>
          </p:cNvPr>
          <p:cNvSpPr/>
          <p:nvPr/>
        </p:nvSpPr>
        <p:spPr>
          <a:xfrm>
            <a:off x="1412327" y="3742975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B86F7F-6D4D-EE46-BF33-8277B89E29D6}"/>
              </a:ext>
            </a:extLst>
          </p:cNvPr>
          <p:cNvSpPr txBox="1"/>
          <p:nvPr/>
        </p:nvSpPr>
        <p:spPr>
          <a:xfrm>
            <a:off x="1938803" y="2481943"/>
            <a:ext cx="49707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dirty="0"/>
              <a:t>More than one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dirty="0"/>
              <a:t>DEVs cant put things in PROD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dirty="0"/>
              <a:t>Before going to PROD, we need to make a code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29119869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1677421" y="2079416"/>
            <a:ext cx="578915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HAVING THIS IS REALLY GOOD!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2701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1677421" y="2079416"/>
            <a:ext cx="578915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HAVING THIS IS REALLY GOOD...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F5767FD5-8C83-7347-938A-BE8760CBA997}"/>
              </a:ext>
            </a:extLst>
          </p:cNvPr>
          <p:cNvSpPr txBox="1"/>
          <p:nvPr/>
        </p:nvSpPr>
        <p:spPr>
          <a:xfrm>
            <a:off x="1822604" y="3168094"/>
            <a:ext cx="5498791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... HOWEVER, QUITE A FEW MANUAL STEPS: CAN WE MAKE IT BETTER?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3881987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751566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CI CD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71DAE0-1114-7742-9393-A33A53EF5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8356" y="1181035"/>
            <a:ext cx="6511116" cy="306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D4697460-E34C-E347-AB0B-9A17C8D4A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751566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CI CD</a:t>
            </a: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71DAE0-1114-7742-9393-A33A53EF5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8356" y="1181035"/>
            <a:ext cx="6511116" cy="306022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2FD138-BBE2-5E4E-BC94-013F66602C7C}"/>
              </a:ext>
            </a:extLst>
          </p:cNvPr>
          <p:cNvSpPr/>
          <p:nvPr/>
        </p:nvSpPr>
        <p:spPr>
          <a:xfrm>
            <a:off x="2873829" y="2255062"/>
            <a:ext cx="3547597" cy="1588168"/>
          </a:xfrm>
          <a:prstGeom prst="rect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464D3C4-E0E5-EE46-8983-CAD3FD06752B}"/>
              </a:ext>
            </a:extLst>
          </p:cNvPr>
          <p:cNvCxnSpPr>
            <a:cxnSpLocks/>
          </p:cNvCxnSpPr>
          <p:nvPr/>
        </p:nvCxnSpPr>
        <p:spPr>
          <a:xfrm flipH="1">
            <a:off x="6510803" y="2103808"/>
            <a:ext cx="254382" cy="5843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6494D3F-E9C1-FB44-8FB1-AD1EB44051B1}"/>
              </a:ext>
            </a:extLst>
          </p:cNvPr>
          <p:cNvSpPr/>
          <p:nvPr/>
        </p:nvSpPr>
        <p:spPr>
          <a:xfrm>
            <a:off x="6256421" y="1612699"/>
            <a:ext cx="1299411" cy="4886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sz="900" dirty="0"/>
              <a:t>SIGN OFF GIVEN THE RESULTS OF THE TESTS</a:t>
            </a:r>
          </a:p>
        </p:txBody>
      </p:sp>
    </p:spTree>
    <p:extLst>
      <p:ext uri="{BB962C8B-B14F-4D97-AF65-F5344CB8AC3E}">
        <p14:creationId xmlns:p14="http://schemas.microsoft.com/office/powerpoint/2010/main" val="581171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9993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Virtual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Environments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venv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DC801-5731-F540-9D24-A27011801C34}"/>
              </a:ext>
            </a:extLst>
          </p:cNvPr>
          <p:cNvSpPr/>
          <p:nvPr/>
        </p:nvSpPr>
        <p:spPr>
          <a:xfrm>
            <a:off x="697308" y="1412399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MyComputer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5AA0BB-B501-CC4C-8E68-A65BF891D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7405" y="1465486"/>
            <a:ext cx="440352" cy="44035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D6C73A0-D91B-0042-B290-42D87052485F}"/>
              </a:ext>
            </a:extLst>
          </p:cNvPr>
          <p:cNvSpPr txBox="1"/>
          <p:nvPr/>
        </p:nvSpPr>
        <p:spPr>
          <a:xfrm>
            <a:off x="1734227" y="1467197"/>
            <a:ext cx="8243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andas=2.22.09</a:t>
            </a:r>
          </a:p>
          <a:p>
            <a:r>
              <a:rPr lang="en-GB" sz="600" dirty="0"/>
              <a:t>n</a:t>
            </a:r>
            <a:r>
              <a:rPr lang="en-PT" sz="600" dirty="0"/>
              <a:t>umpy</a:t>
            </a:r>
          </a:p>
          <a:p>
            <a:r>
              <a:rPr lang="en-GB" sz="600" dirty="0"/>
              <a:t>m</a:t>
            </a:r>
            <a:r>
              <a:rPr lang="en-PT" sz="600" dirty="0"/>
              <a:t>atplotlib</a:t>
            </a:r>
          </a:p>
          <a:p>
            <a:r>
              <a:rPr lang="en-PT" sz="600" dirty="0"/>
              <a:t>requests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0B2AD9-5390-7B3D-32EB-B8966238CF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279" y="1465486"/>
            <a:ext cx="440352" cy="4403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BBA208-BF8B-A531-794B-3C01A08B185C}"/>
              </a:ext>
            </a:extLst>
          </p:cNvPr>
          <p:cNvSpPr txBox="1"/>
          <p:nvPr/>
        </p:nvSpPr>
        <p:spPr>
          <a:xfrm>
            <a:off x="5094101" y="1467197"/>
            <a:ext cx="759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00" dirty="0" err="1"/>
              <a:t>BeatufiulSoup</a:t>
            </a:r>
            <a:endParaRPr lang="en-PT" sz="600" dirty="0"/>
          </a:p>
          <a:p>
            <a:r>
              <a:rPr lang="pt-PT" sz="600" dirty="0"/>
              <a:t>Pandas=1.0.19</a:t>
            </a:r>
            <a:endParaRPr lang="en-PT" sz="600" dirty="0"/>
          </a:p>
          <a:p>
            <a:endParaRPr lang="en-PT" sz="600" dirty="0"/>
          </a:p>
          <a:p>
            <a:r>
              <a:rPr lang="en-PT" sz="600" dirty="0"/>
              <a:t>tensorflow</a:t>
            </a:r>
          </a:p>
        </p:txBody>
      </p:sp>
    </p:spTree>
    <p:extLst>
      <p:ext uri="{BB962C8B-B14F-4D97-AF65-F5344CB8AC3E}">
        <p14:creationId xmlns:p14="http://schemas.microsoft.com/office/powerpoint/2010/main" val="19962904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135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Topics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to look out for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D4EED6-F146-0F40-BC0E-766F820F2B40}"/>
              </a:ext>
            </a:extLst>
          </p:cNvPr>
          <p:cNvSpPr/>
          <p:nvPr/>
        </p:nvSpPr>
        <p:spPr>
          <a:xfrm>
            <a:off x="697308" y="1412399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A71A0F8-BC46-EA47-B6C4-8172A6864463}"/>
              </a:ext>
            </a:extLst>
          </p:cNvPr>
          <p:cNvCxnSpPr>
            <a:cxnSpLocks/>
          </p:cNvCxnSpPr>
          <p:nvPr/>
        </p:nvCxnSpPr>
        <p:spPr>
          <a:xfrm>
            <a:off x="697308" y="2858340"/>
            <a:ext cx="591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89E3CC9-4D0A-2940-8E01-14E69D771F20}"/>
              </a:ext>
            </a:extLst>
          </p:cNvPr>
          <p:cNvSpPr/>
          <p:nvPr/>
        </p:nvSpPr>
        <p:spPr>
          <a:xfrm>
            <a:off x="697308" y="3695061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pic>
        <p:nvPicPr>
          <p:cNvPr id="13" name="Picture 12" descr="Shape&#10;&#10;Description automatically generated with low confidence">
            <a:extLst>
              <a:ext uri="{FF2B5EF4-FFF2-40B4-BE49-F238E27FC236}">
                <a16:creationId xmlns:a16="http://schemas.microsoft.com/office/drawing/2014/main" id="{CE9AEB9C-BC83-024C-B4DA-0041686B5D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7360" y="2184835"/>
            <a:ext cx="1271095" cy="1271095"/>
          </a:xfrm>
          <a:prstGeom prst="rect">
            <a:avLst/>
          </a:prstGeom>
        </p:spPr>
      </p:pic>
      <p:pic>
        <p:nvPicPr>
          <p:cNvPr id="14" name="Picture 13" descr="Shape&#10;&#10;Description automatically generated with low confidence">
            <a:extLst>
              <a:ext uri="{FF2B5EF4-FFF2-40B4-BE49-F238E27FC236}">
                <a16:creationId xmlns:a16="http://schemas.microsoft.com/office/drawing/2014/main" id="{EABAA22D-D835-6B45-BAD3-06B62595AE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08" y="3225204"/>
            <a:ext cx="437543" cy="437543"/>
          </a:xfrm>
          <a:prstGeom prst="rect">
            <a:avLst/>
          </a:prstGeom>
        </p:spPr>
      </p:pic>
      <p:pic>
        <p:nvPicPr>
          <p:cNvPr id="15" name="Picture 14" descr="Shape&#10;&#10;Description automatically generated with low confidence">
            <a:extLst>
              <a:ext uri="{FF2B5EF4-FFF2-40B4-BE49-F238E27FC236}">
                <a16:creationId xmlns:a16="http://schemas.microsoft.com/office/drawing/2014/main" id="{6A66315F-E076-4148-B218-57DE1AC61C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07" y="2015977"/>
            <a:ext cx="437543" cy="43754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F210F1-934F-9A4F-8B10-A4249D77AF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4478" y="3760517"/>
            <a:ext cx="440352" cy="44035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9922E9-8DF2-3F4A-8214-F70FB916A6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9178" y="1482079"/>
            <a:ext cx="440352" cy="4403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B225C1A-2EE9-1749-A2B7-80A95F2681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1224" y="1482079"/>
            <a:ext cx="440352" cy="44035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AC1E032-955C-234B-89A9-B0AD0A1FB3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4690" y="1475889"/>
            <a:ext cx="440352" cy="44035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314C82B-4FEF-4540-89BA-35469389D3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6736" y="1475889"/>
            <a:ext cx="440352" cy="440352"/>
          </a:xfrm>
          <a:prstGeom prst="rect">
            <a:avLst/>
          </a:prstGeom>
        </p:spPr>
      </p:pic>
      <p:sp>
        <p:nvSpPr>
          <p:cNvPr id="24" name="Cross 23">
            <a:extLst>
              <a:ext uri="{FF2B5EF4-FFF2-40B4-BE49-F238E27FC236}">
                <a16:creationId xmlns:a16="http://schemas.microsoft.com/office/drawing/2014/main" id="{2968E9E4-B663-714F-B464-5A34B591AD16}"/>
              </a:ext>
            </a:extLst>
          </p:cNvPr>
          <p:cNvSpPr/>
          <p:nvPr/>
        </p:nvSpPr>
        <p:spPr>
          <a:xfrm rot="18976775">
            <a:off x="5116438" y="1631879"/>
            <a:ext cx="371824" cy="364547"/>
          </a:xfrm>
          <a:prstGeom prst="plus">
            <a:avLst>
              <a:gd name="adj" fmla="val 4370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70EC22-65EC-9447-BFBA-16CD3952209C}"/>
              </a:ext>
            </a:extLst>
          </p:cNvPr>
          <p:cNvSpPr txBox="1"/>
          <p:nvPr/>
        </p:nvSpPr>
        <p:spPr>
          <a:xfrm>
            <a:off x="6679316" y="1476720"/>
            <a:ext cx="21289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1050" dirty="0"/>
              <a:t>Production Maintenance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F5B2E53B-8A55-773F-EE1C-4A1210F2D054}"/>
              </a:ext>
            </a:extLst>
          </p:cNvPr>
          <p:cNvCxnSpPr>
            <a:cxnSpLocks/>
          </p:cNvCxnSpPr>
          <p:nvPr/>
        </p:nvCxnSpPr>
        <p:spPr>
          <a:xfrm>
            <a:off x="1539354" y="1140973"/>
            <a:ext cx="0" cy="334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D7FC02F-6CD4-1CB7-BD33-287C5724B997}"/>
              </a:ext>
            </a:extLst>
          </p:cNvPr>
          <p:cNvSpPr/>
          <p:nvPr/>
        </p:nvSpPr>
        <p:spPr>
          <a:xfrm>
            <a:off x="1031421" y="924002"/>
            <a:ext cx="1015866" cy="2124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sz="900" dirty="0"/>
              <a:t>Daily data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AD0056-EE93-61B3-9FBC-34DF9EDB3DC1}"/>
              </a:ext>
            </a:extLst>
          </p:cNvPr>
          <p:cNvCxnSpPr>
            <a:cxnSpLocks/>
          </p:cNvCxnSpPr>
          <p:nvPr/>
        </p:nvCxnSpPr>
        <p:spPr>
          <a:xfrm>
            <a:off x="2376898" y="1144702"/>
            <a:ext cx="0" cy="334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99487327-0FA8-2677-E49A-9F7A5491E0D0}"/>
              </a:ext>
            </a:extLst>
          </p:cNvPr>
          <p:cNvSpPr/>
          <p:nvPr/>
        </p:nvSpPr>
        <p:spPr>
          <a:xfrm>
            <a:off x="1868965" y="927731"/>
            <a:ext cx="1015866" cy="2124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sz="900" dirty="0"/>
              <a:t>Daily data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56B2383-679C-D640-94AD-F952E86239BB}"/>
              </a:ext>
            </a:extLst>
          </p:cNvPr>
          <p:cNvCxnSpPr>
            <a:cxnSpLocks/>
          </p:cNvCxnSpPr>
          <p:nvPr/>
        </p:nvCxnSpPr>
        <p:spPr>
          <a:xfrm>
            <a:off x="4424185" y="1140973"/>
            <a:ext cx="0" cy="334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349034D-940D-0DDA-33E6-F11C26955495}"/>
              </a:ext>
            </a:extLst>
          </p:cNvPr>
          <p:cNvSpPr/>
          <p:nvPr/>
        </p:nvSpPr>
        <p:spPr>
          <a:xfrm>
            <a:off x="3916252" y="924002"/>
            <a:ext cx="1015866" cy="2124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sz="900" dirty="0"/>
              <a:t>Daily data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2A5F0B-BC5C-7538-3E11-210E0AE895B2}"/>
              </a:ext>
            </a:extLst>
          </p:cNvPr>
          <p:cNvCxnSpPr>
            <a:cxnSpLocks/>
          </p:cNvCxnSpPr>
          <p:nvPr/>
        </p:nvCxnSpPr>
        <p:spPr>
          <a:xfrm flipH="1">
            <a:off x="5302350" y="1143205"/>
            <a:ext cx="432495" cy="269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38C5465-044E-9D64-4219-90265FA2450B}"/>
              </a:ext>
            </a:extLst>
          </p:cNvPr>
          <p:cNvSpPr/>
          <p:nvPr/>
        </p:nvSpPr>
        <p:spPr>
          <a:xfrm>
            <a:off x="5226912" y="930706"/>
            <a:ext cx="1015866" cy="2124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sz="900" dirty="0"/>
              <a:t>Daily data</a:t>
            </a:r>
          </a:p>
        </p:txBody>
      </p:sp>
    </p:spTree>
    <p:extLst>
      <p:ext uri="{BB962C8B-B14F-4D97-AF65-F5344CB8AC3E}">
        <p14:creationId xmlns:p14="http://schemas.microsoft.com/office/powerpoint/2010/main" val="15822479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135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Topics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to look out for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70EC22-65EC-9447-BFBA-16CD3952209C}"/>
              </a:ext>
            </a:extLst>
          </p:cNvPr>
          <p:cNvSpPr txBox="1"/>
          <p:nvPr/>
        </p:nvSpPr>
        <p:spPr>
          <a:xfrm>
            <a:off x="6679316" y="1476720"/>
            <a:ext cx="21289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1050" dirty="0"/>
              <a:t>Production Maintenance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T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1050" dirty="0"/>
              <a:t>Complicated </a:t>
            </a:r>
            <a:r>
              <a:rPr lang="en-GB" sz="1050" dirty="0"/>
              <a:t>bureaucracy</a:t>
            </a:r>
            <a:r>
              <a:rPr lang="en-PT" sz="1050" dirty="0"/>
              <a:t> to deploy to production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1FE63B-1A1B-D148-B141-DA040DC9E2C9}"/>
              </a:ext>
            </a:extLst>
          </p:cNvPr>
          <p:cNvSpPr/>
          <p:nvPr/>
        </p:nvSpPr>
        <p:spPr>
          <a:xfrm>
            <a:off x="639390" y="2989727"/>
            <a:ext cx="3043527" cy="1585169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F5F593C-9D53-8146-B460-794FF6BD9D6A}"/>
              </a:ext>
            </a:extLst>
          </p:cNvPr>
          <p:cNvSpPr/>
          <p:nvPr/>
        </p:nvSpPr>
        <p:spPr>
          <a:xfrm>
            <a:off x="639392" y="1317473"/>
            <a:ext cx="3043526" cy="1585169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8AFAA5F-C082-FE43-A734-F0E0A1554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2000" y="1369784"/>
            <a:ext cx="1409718" cy="140971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F53B0239-1C76-5A4D-AA47-23D73FB44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2000" y="3035507"/>
            <a:ext cx="1409718" cy="1409718"/>
          </a:xfrm>
          <a:prstGeom prst="rect">
            <a:avLst/>
          </a:prstGeom>
        </p:spPr>
      </p:pic>
      <p:pic>
        <p:nvPicPr>
          <p:cNvPr id="41" name="Picture 40" descr="Shape&#10;&#10;Description automatically generated with low confidence">
            <a:extLst>
              <a:ext uri="{FF2B5EF4-FFF2-40B4-BE49-F238E27FC236}">
                <a16:creationId xmlns:a16="http://schemas.microsoft.com/office/drawing/2014/main" id="{980C2AE0-640E-6848-9D27-55153AC187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6657" y="1730433"/>
            <a:ext cx="199106" cy="199106"/>
          </a:xfrm>
          <a:prstGeom prst="rect">
            <a:avLst/>
          </a:prstGeom>
        </p:spPr>
      </p:pic>
      <p:pic>
        <p:nvPicPr>
          <p:cNvPr id="42" name="Picture 41" descr="Shape&#10;&#10;Description automatically generated with low confidence">
            <a:extLst>
              <a:ext uri="{FF2B5EF4-FFF2-40B4-BE49-F238E27FC236}">
                <a16:creationId xmlns:a16="http://schemas.microsoft.com/office/drawing/2014/main" id="{C7473508-759B-E443-9885-62A39D12F1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5153" y="1929539"/>
            <a:ext cx="199106" cy="199106"/>
          </a:xfrm>
          <a:prstGeom prst="rect">
            <a:avLst/>
          </a:prstGeom>
        </p:spPr>
      </p:pic>
      <p:pic>
        <p:nvPicPr>
          <p:cNvPr id="46" name="Picture 45" descr="Shape&#10;&#10;Description automatically generated with low confidence">
            <a:extLst>
              <a:ext uri="{FF2B5EF4-FFF2-40B4-BE49-F238E27FC236}">
                <a16:creationId xmlns:a16="http://schemas.microsoft.com/office/drawing/2014/main" id="{976D2022-080C-E149-9A5E-5D7011E77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0135" y="2185584"/>
            <a:ext cx="199106" cy="199106"/>
          </a:xfrm>
          <a:prstGeom prst="rect">
            <a:avLst/>
          </a:prstGeom>
        </p:spPr>
      </p:pic>
      <p:pic>
        <p:nvPicPr>
          <p:cNvPr id="47" name="Picture 46" descr="Shape&#10;&#10;Description automatically generated with low confidence">
            <a:extLst>
              <a:ext uri="{FF2B5EF4-FFF2-40B4-BE49-F238E27FC236}">
                <a16:creationId xmlns:a16="http://schemas.microsoft.com/office/drawing/2014/main" id="{4CB1F4BE-59CF-1647-A24F-C27EF14737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3770" y="1571874"/>
            <a:ext cx="199106" cy="199106"/>
          </a:xfrm>
          <a:prstGeom prst="rect">
            <a:avLst/>
          </a:prstGeom>
        </p:spPr>
      </p:pic>
      <p:pic>
        <p:nvPicPr>
          <p:cNvPr id="48" name="Picture 47" descr="Shape&#10;&#10;Description automatically generated with low confidence">
            <a:extLst>
              <a:ext uri="{FF2B5EF4-FFF2-40B4-BE49-F238E27FC236}">
                <a16:creationId xmlns:a16="http://schemas.microsoft.com/office/drawing/2014/main" id="{5FECB3DB-02E1-804F-8FD5-127817FA8C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0135" y="1699438"/>
            <a:ext cx="199106" cy="199106"/>
          </a:xfrm>
          <a:prstGeom prst="rect">
            <a:avLst/>
          </a:prstGeom>
        </p:spPr>
      </p:pic>
      <p:pic>
        <p:nvPicPr>
          <p:cNvPr id="49" name="Picture 48" descr="Shape&#10;&#10;Description automatically generated with low confidence">
            <a:extLst>
              <a:ext uri="{FF2B5EF4-FFF2-40B4-BE49-F238E27FC236}">
                <a16:creationId xmlns:a16="http://schemas.microsoft.com/office/drawing/2014/main" id="{C98A36C7-E550-BD4B-ABF1-ABAEDACA7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2428" y="1929539"/>
            <a:ext cx="199106" cy="199106"/>
          </a:xfrm>
          <a:prstGeom prst="rect">
            <a:avLst/>
          </a:prstGeom>
        </p:spPr>
      </p:pic>
      <p:pic>
        <p:nvPicPr>
          <p:cNvPr id="50" name="Picture 49" descr="Shape&#10;&#10;Description automatically generated with low confidence">
            <a:extLst>
              <a:ext uri="{FF2B5EF4-FFF2-40B4-BE49-F238E27FC236}">
                <a16:creationId xmlns:a16="http://schemas.microsoft.com/office/drawing/2014/main" id="{7101FE73-B1B4-6949-8C0C-8C30699E85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2815" y="2441629"/>
            <a:ext cx="199106" cy="199106"/>
          </a:xfrm>
          <a:prstGeom prst="rect">
            <a:avLst/>
          </a:prstGeom>
        </p:spPr>
      </p:pic>
      <p:pic>
        <p:nvPicPr>
          <p:cNvPr id="2" name="Picture 1" descr="Shape&#10;&#10;Description automatically generated with low confidence">
            <a:extLst>
              <a:ext uri="{FF2B5EF4-FFF2-40B4-BE49-F238E27FC236}">
                <a16:creationId xmlns:a16="http://schemas.microsoft.com/office/drawing/2014/main" id="{CB3BC1BF-069A-4C9E-8532-F5A2044B6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4258" y="2696221"/>
            <a:ext cx="199106" cy="199106"/>
          </a:xfrm>
          <a:prstGeom prst="rect">
            <a:avLst/>
          </a:prstGeom>
        </p:spPr>
      </p:pic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AE57E180-7E5F-31F8-CDBE-DDCC82828E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754" y="2895327"/>
            <a:ext cx="199106" cy="199106"/>
          </a:xfrm>
          <a:prstGeom prst="rect">
            <a:avLst/>
          </a:prstGeom>
        </p:spPr>
      </p:pic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FBABF689-8115-5FA7-3DBF-91AA624579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7736" y="3151372"/>
            <a:ext cx="199106" cy="199106"/>
          </a:xfrm>
          <a:prstGeom prst="rect">
            <a:avLst/>
          </a:prstGeom>
        </p:spPr>
      </p:pic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A6632E9B-2D9B-9BA5-CED4-08491041FF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1371" y="2537662"/>
            <a:ext cx="199106" cy="199106"/>
          </a:xfrm>
          <a:prstGeom prst="rect">
            <a:avLst/>
          </a:prstGeom>
        </p:spPr>
      </p:pic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4E8CEF86-9233-ECE4-3E38-F2B31D61BC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7736" y="2665226"/>
            <a:ext cx="199106" cy="199106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21A21FB3-2E01-68FE-0EF5-B057CFEDBF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0029" y="2895327"/>
            <a:ext cx="199106" cy="199106"/>
          </a:xfrm>
          <a:prstGeom prst="rect">
            <a:avLst/>
          </a:prstGeom>
        </p:spPr>
      </p:pic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68AD3A89-A299-7E8C-4A1A-DBD165EC3C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0416" y="3407417"/>
            <a:ext cx="199106" cy="199106"/>
          </a:xfrm>
          <a:prstGeom prst="rect">
            <a:avLst/>
          </a:prstGeom>
        </p:spPr>
      </p:pic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7E5167DA-485F-46BD-1247-3B89C2B378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0121" y="2529044"/>
            <a:ext cx="199106" cy="199106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low confidence">
            <a:extLst>
              <a:ext uri="{FF2B5EF4-FFF2-40B4-BE49-F238E27FC236}">
                <a16:creationId xmlns:a16="http://schemas.microsoft.com/office/drawing/2014/main" id="{710E89DF-35EF-4151-7325-263C8319FD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5508" y="3104801"/>
            <a:ext cx="199106" cy="199106"/>
          </a:xfrm>
          <a:prstGeom prst="rect">
            <a:avLst/>
          </a:prstGeom>
        </p:spPr>
      </p:pic>
      <p:pic>
        <p:nvPicPr>
          <p:cNvPr id="12" name="Picture 11" descr="Shape&#10;&#10;Description automatically generated with low confidence">
            <a:extLst>
              <a:ext uri="{FF2B5EF4-FFF2-40B4-BE49-F238E27FC236}">
                <a16:creationId xmlns:a16="http://schemas.microsoft.com/office/drawing/2014/main" id="{51D1E0B2-938C-381A-850D-1D4C3494E7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5099" y="3799746"/>
            <a:ext cx="199106" cy="199106"/>
          </a:xfrm>
          <a:prstGeom prst="rect">
            <a:avLst/>
          </a:prstGeom>
        </p:spPr>
      </p:pic>
      <p:pic>
        <p:nvPicPr>
          <p:cNvPr id="13" name="Picture 12" descr="Shape&#10;&#10;Description automatically generated with low confidence">
            <a:extLst>
              <a:ext uri="{FF2B5EF4-FFF2-40B4-BE49-F238E27FC236}">
                <a16:creationId xmlns:a16="http://schemas.microsoft.com/office/drawing/2014/main" id="{CD6CAA86-F524-C22B-9F90-1E4E74784C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8734" y="3186036"/>
            <a:ext cx="199106" cy="199106"/>
          </a:xfrm>
          <a:prstGeom prst="rect">
            <a:avLst/>
          </a:prstGeom>
        </p:spPr>
      </p:pic>
      <p:pic>
        <p:nvPicPr>
          <p:cNvPr id="14" name="Picture 13" descr="Shape&#10;&#10;Description automatically generated with low confidence">
            <a:extLst>
              <a:ext uri="{FF2B5EF4-FFF2-40B4-BE49-F238E27FC236}">
                <a16:creationId xmlns:a16="http://schemas.microsoft.com/office/drawing/2014/main" id="{1814E99E-1B21-7B95-9100-25646959DC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5099" y="3313600"/>
            <a:ext cx="199106" cy="199106"/>
          </a:xfrm>
          <a:prstGeom prst="rect">
            <a:avLst/>
          </a:prstGeom>
        </p:spPr>
      </p:pic>
      <p:pic>
        <p:nvPicPr>
          <p:cNvPr id="15" name="Picture 14" descr="Shape&#10;&#10;Description automatically generated with low confidence">
            <a:extLst>
              <a:ext uri="{FF2B5EF4-FFF2-40B4-BE49-F238E27FC236}">
                <a16:creationId xmlns:a16="http://schemas.microsoft.com/office/drawing/2014/main" id="{815C7DB0-056B-8BE0-0652-D35CC3419B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7392" y="3543701"/>
            <a:ext cx="199106" cy="199106"/>
          </a:xfrm>
          <a:prstGeom prst="rect">
            <a:avLst/>
          </a:prstGeom>
        </p:spPr>
      </p:pic>
      <p:pic>
        <p:nvPicPr>
          <p:cNvPr id="16" name="Picture 15" descr="Shape&#10;&#10;Description automatically generated with low confidence">
            <a:extLst>
              <a:ext uri="{FF2B5EF4-FFF2-40B4-BE49-F238E27FC236}">
                <a16:creationId xmlns:a16="http://schemas.microsoft.com/office/drawing/2014/main" id="{F0959199-9018-DE26-36BA-74C7E3B1E1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7779" y="4055791"/>
            <a:ext cx="199106" cy="19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1728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5323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Topics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to look out for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 rot="-5400000">
            <a:off x="8235150" y="4109125"/>
            <a:ext cx="14607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" sz="1000" b="1">
                <a:solidFill>
                  <a:srgbClr val="64C3F5"/>
                </a:solidFill>
                <a:latin typeface="Roboto"/>
                <a:ea typeface="Roboto"/>
                <a:cs typeface="Roboto"/>
                <a:sym typeface="Roboto"/>
              </a:rPr>
              <a:t>Welcome</a:t>
            </a:r>
            <a:endParaRPr sz="1000" b="1">
              <a:solidFill>
                <a:srgbClr val="64C3F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70EC22-65EC-9447-BFBA-16CD3952209C}"/>
              </a:ext>
            </a:extLst>
          </p:cNvPr>
          <p:cNvSpPr txBox="1"/>
          <p:nvPr/>
        </p:nvSpPr>
        <p:spPr>
          <a:xfrm>
            <a:off x="6679316" y="1476720"/>
            <a:ext cx="21289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1050" dirty="0"/>
              <a:t>Production Maintenance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T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1050" dirty="0"/>
              <a:t>Complicated </a:t>
            </a:r>
            <a:r>
              <a:rPr lang="en-GB" sz="1050" dirty="0"/>
              <a:t>bureaucracy</a:t>
            </a:r>
            <a:r>
              <a:rPr lang="en-PT" sz="1050" dirty="0"/>
              <a:t> to deploy to production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1FE63B-1A1B-D148-B141-DA040DC9E2C9}"/>
              </a:ext>
            </a:extLst>
          </p:cNvPr>
          <p:cNvSpPr/>
          <p:nvPr/>
        </p:nvSpPr>
        <p:spPr>
          <a:xfrm>
            <a:off x="639390" y="2989727"/>
            <a:ext cx="4043623" cy="1585169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F5F593C-9D53-8146-B460-794FF6BD9D6A}"/>
              </a:ext>
            </a:extLst>
          </p:cNvPr>
          <p:cNvSpPr/>
          <p:nvPr/>
        </p:nvSpPr>
        <p:spPr>
          <a:xfrm>
            <a:off x="639391" y="1317473"/>
            <a:ext cx="4024665" cy="1585169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8AFAA5F-C082-FE43-A734-F0E0A1554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2000" y="1369784"/>
            <a:ext cx="1409718" cy="140971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F53B0239-1C76-5A4D-AA47-23D73FB44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2000" y="3035507"/>
            <a:ext cx="1409718" cy="1409718"/>
          </a:xfrm>
          <a:prstGeom prst="rect">
            <a:avLst/>
          </a:prstGeom>
        </p:spPr>
      </p:pic>
      <p:pic>
        <p:nvPicPr>
          <p:cNvPr id="41" name="Picture 40" descr="Shape&#10;&#10;Description automatically generated with low confidence">
            <a:extLst>
              <a:ext uri="{FF2B5EF4-FFF2-40B4-BE49-F238E27FC236}">
                <a16:creationId xmlns:a16="http://schemas.microsoft.com/office/drawing/2014/main" id="{980C2AE0-640E-6848-9D27-55153AC187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6657" y="1730433"/>
            <a:ext cx="199106" cy="199106"/>
          </a:xfrm>
          <a:prstGeom prst="rect">
            <a:avLst/>
          </a:prstGeom>
        </p:spPr>
      </p:pic>
      <p:pic>
        <p:nvPicPr>
          <p:cNvPr id="42" name="Picture 41" descr="Shape&#10;&#10;Description automatically generated with low confidence">
            <a:extLst>
              <a:ext uri="{FF2B5EF4-FFF2-40B4-BE49-F238E27FC236}">
                <a16:creationId xmlns:a16="http://schemas.microsoft.com/office/drawing/2014/main" id="{C7473508-759B-E443-9885-62A39D12F1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5153" y="1929539"/>
            <a:ext cx="199106" cy="199106"/>
          </a:xfrm>
          <a:prstGeom prst="rect">
            <a:avLst/>
          </a:prstGeom>
        </p:spPr>
      </p:pic>
      <p:pic>
        <p:nvPicPr>
          <p:cNvPr id="46" name="Picture 45" descr="Shape&#10;&#10;Description automatically generated with low confidence">
            <a:extLst>
              <a:ext uri="{FF2B5EF4-FFF2-40B4-BE49-F238E27FC236}">
                <a16:creationId xmlns:a16="http://schemas.microsoft.com/office/drawing/2014/main" id="{976D2022-080C-E149-9A5E-5D7011E77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2920" y="3676227"/>
            <a:ext cx="199106" cy="199106"/>
          </a:xfrm>
          <a:prstGeom prst="rect">
            <a:avLst/>
          </a:prstGeom>
        </p:spPr>
      </p:pic>
      <p:pic>
        <p:nvPicPr>
          <p:cNvPr id="47" name="Picture 46" descr="Shape&#10;&#10;Description automatically generated with low confidence">
            <a:extLst>
              <a:ext uri="{FF2B5EF4-FFF2-40B4-BE49-F238E27FC236}">
                <a16:creationId xmlns:a16="http://schemas.microsoft.com/office/drawing/2014/main" id="{4CB1F4BE-59CF-1647-A24F-C27EF14737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115" y="2958732"/>
            <a:ext cx="199106" cy="199106"/>
          </a:xfrm>
          <a:prstGeom prst="rect">
            <a:avLst/>
          </a:prstGeom>
        </p:spPr>
      </p:pic>
      <p:pic>
        <p:nvPicPr>
          <p:cNvPr id="48" name="Picture 47" descr="Shape&#10;&#10;Description automatically generated with low confidence">
            <a:extLst>
              <a:ext uri="{FF2B5EF4-FFF2-40B4-BE49-F238E27FC236}">
                <a16:creationId xmlns:a16="http://schemas.microsoft.com/office/drawing/2014/main" id="{5FECB3DB-02E1-804F-8FD5-127817FA8C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2920" y="3190081"/>
            <a:ext cx="199106" cy="199106"/>
          </a:xfrm>
          <a:prstGeom prst="rect">
            <a:avLst/>
          </a:prstGeom>
        </p:spPr>
      </p:pic>
      <p:pic>
        <p:nvPicPr>
          <p:cNvPr id="49" name="Picture 48" descr="Shape&#10;&#10;Description automatically generated with low confidence">
            <a:extLst>
              <a:ext uri="{FF2B5EF4-FFF2-40B4-BE49-F238E27FC236}">
                <a16:creationId xmlns:a16="http://schemas.microsoft.com/office/drawing/2014/main" id="{C98A36C7-E550-BD4B-ABF1-ABAEDACA7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5213" y="3420182"/>
            <a:ext cx="199106" cy="199106"/>
          </a:xfrm>
          <a:prstGeom prst="rect">
            <a:avLst/>
          </a:prstGeom>
        </p:spPr>
      </p:pic>
      <p:pic>
        <p:nvPicPr>
          <p:cNvPr id="50" name="Picture 49" descr="Shape&#10;&#10;Description automatically generated with low confidence">
            <a:extLst>
              <a:ext uri="{FF2B5EF4-FFF2-40B4-BE49-F238E27FC236}">
                <a16:creationId xmlns:a16="http://schemas.microsoft.com/office/drawing/2014/main" id="{7101FE73-B1B4-6949-8C0C-8C30699E85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5600" y="3932272"/>
            <a:ext cx="199106" cy="199106"/>
          </a:xfrm>
          <a:prstGeom prst="rect">
            <a:avLst/>
          </a:prstGeom>
        </p:spPr>
      </p:pic>
      <p:pic>
        <p:nvPicPr>
          <p:cNvPr id="2" name="Picture 1" descr="Shape&#10;&#10;Description automatically generated with low confidence">
            <a:extLst>
              <a:ext uri="{FF2B5EF4-FFF2-40B4-BE49-F238E27FC236}">
                <a16:creationId xmlns:a16="http://schemas.microsoft.com/office/drawing/2014/main" id="{26678092-6B43-D653-74AE-5699AFFE4F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6819" y="2632062"/>
            <a:ext cx="199106" cy="199106"/>
          </a:xfrm>
          <a:prstGeom prst="rect">
            <a:avLst/>
          </a:prstGeom>
        </p:spPr>
      </p:pic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59470535-66BA-2E52-5D6D-B5594AF612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3184" y="2759626"/>
            <a:ext cx="199106" cy="199106"/>
          </a:xfrm>
          <a:prstGeom prst="rect">
            <a:avLst/>
          </a:prstGeom>
        </p:spPr>
      </p:pic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5553A3D7-A493-DE49-1C77-8804C1CAD9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5477" y="2989727"/>
            <a:ext cx="199106" cy="199106"/>
          </a:xfrm>
          <a:prstGeom prst="rect">
            <a:avLst/>
          </a:prstGeom>
        </p:spPr>
      </p:pic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5BD67F60-C490-D617-06E9-926B4F0911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8343" y="2217125"/>
            <a:ext cx="199106" cy="199106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196AFBDC-9E62-D347-93C0-59C82799E362}"/>
              </a:ext>
            </a:extLst>
          </p:cNvPr>
          <p:cNvSpPr/>
          <p:nvPr/>
        </p:nvSpPr>
        <p:spPr>
          <a:xfrm>
            <a:off x="4818608" y="3515216"/>
            <a:ext cx="1237317" cy="677843"/>
          </a:xfrm>
          <a:prstGeom prst="wedgeRoundRectCallout">
            <a:avLst>
              <a:gd name="adj1" fmla="val -75734"/>
              <a:gd name="adj2" fmla="val -10109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sz="800" dirty="0"/>
              <a:t>I am a senior in the team. Before pushing show me the code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4ABCFE86-08E7-0AE9-6339-8208CC191DDD}"/>
              </a:ext>
            </a:extLst>
          </p:cNvPr>
          <p:cNvSpPr/>
          <p:nvPr/>
        </p:nvSpPr>
        <p:spPr>
          <a:xfrm>
            <a:off x="5337713" y="1870973"/>
            <a:ext cx="1237317" cy="454540"/>
          </a:xfrm>
          <a:prstGeom prst="wedgeRoundRectCallout">
            <a:avLst>
              <a:gd name="adj1" fmla="val 9486"/>
              <a:gd name="adj2" fmla="val 10307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sz="800" dirty="0"/>
              <a:t>We validate all changs that go into PRD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72BA9C66-45BE-D663-AD15-73B12EB03FF5}"/>
              </a:ext>
            </a:extLst>
          </p:cNvPr>
          <p:cNvSpPr/>
          <p:nvPr/>
        </p:nvSpPr>
        <p:spPr>
          <a:xfrm>
            <a:off x="4270115" y="810877"/>
            <a:ext cx="1393069" cy="738663"/>
          </a:xfrm>
          <a:prstGeom prst="wedgeRoundRectCallout">
            <a:avLst>
              <a:gd name="adj1" fmla="val -8709"/>
              <a:gd name="adj2" fmla="val 12691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sz="800" dirty="0"/>
              <a:t>I created another env to test everything but I only work on Wednesdays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DC462239-D9C2-24FB-4E74-EC2F131B270D}"/>
              </a:ext>
            </a:extLst>
          </p:cNvPr>
          <p:cNvSpPr/>
          <p:nvPr/>
        </p:nvSpPr>
        <p:spPr>
          <a:xfrm>
            <a:off x="675723" y="1161535"/>
            <a:ext cx="1393069" cy="481727"/>
          </a:xfrm>
          <a:prstGeom prst="wedgeRoundRectCallout">
            <a:avLst>
              <a:gd name="adj1" fmla="val 169877"/>
              <a:gd name="adj2" fmla="val 7227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sz="800" dirty="0"/>
              <a:t>I have the mindset of 80 year old so I don’t give accesses to anyone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6EAE82E-1264-04CD-6F69-B1BD8A1CC828}"/>
              </a:ext>
            </a:extLst>
          </p:cNvPr>
          <p:cNvCxnSpPr/>
          <p:nvPr/>
        </p:nvCxnSpPr>
        <p:spPr>
          <a:xfrm flipV="1">
            <a:off x="4024627" y="3081175"/>
            <a:ext cx="227504" cy="153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6DEEC6D-E1FB-7035-677D-5DB572864DC9}"/>
              </a:ext>
            </a:extLst>
          </p:cNvPr>
          <p:cNvCxnSpPr>
            <a:cxnSpLocks/>
          </p:cNvCxnSpPr>
          <p:nvPr/>
        </p:nvCxnSpPr>
        <p:spPr>
          <a:xfrm flipH="1">
            <a:off x="4064706" y="3188833"/>
            <a:ext cx="257601" cy="100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B15B48F-3B8F-FDBD-AE38-B96AE88F2937}"/>
              </a:ext>
            </a:extLst>
          </p:cNvPr>
          <p:cNvCxnSpPr>
            <a:cxnSpLocks/>
          </p:cNvCxnSpPr>
          <p:nvPr/>
        </p:nvCxnSpPr>
        <p:spPr>
          <a:xfrm flipV="1">
            <a:off x="4487205" y="2902642"/>
            <a:ext cx="1040384" cy="155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0BEF53F-A1B1-B43E-24BD-BD4EEF794038}"/>
              </a:ext>
            </a:extLst>
          </p:cNvPr>
          <p:cNvCxnSpPr>
            <a:cxnSpLocks/>
          </p:cNvCxnSpPr>
          <p:nvPr/>
        </p:nvCxnSpPr>
        <p:spPr>
          <a:xfrm flipH="1" flipV="1">
            <a:off x="5045490" y="2383874"/>
            <a:ext cx="617694" cy="375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98BB000-9C93-72AA-6CEC-B650DBE46FF6}"/>
              </a:ext>
            </a:extLst>
          </p:cNvPr>
          <p:cNvCxnSpPr>
            <a:cxnSpLocks/>
          </p:cNvCxnSpPr>
          <p:nvPr/>
        </p:nvCxnSpPr>
        <p:spPr>
          <a:xfrm flipH="1" flipV="1">
            <a:off x="4239412" y="2066260"/>
            <a:ext cx="520474" cy="272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5C79C89-7194-FD31-8964-C8D8C5680718}"/>
              </a:ext>
            </a:extLst>
          </p:cNvPr>
          <p:cNvCxnSpPr>
            <a:cxnSpLocks/>
          </p:cNvCxnSpPr>
          <p:nvPr/>
        </p:nvCxnSpPr>
        <p:spPr>
          <a:xfrm>
            <a:off x="4092895" y="2240858"/>
            <a:ext cx="276773" cy="6540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A020FF12-8830-101F-EE20-6EDE5ACB407A}"/>
              </a:ext>
            </a:extLst>
          </p:cNvPr>
          <p:cNvSpPr/>
          <p:nvPr/>
        </p:nvSpPr>
        <p:spPr>
          <a:xfrm>
            <a:off x="4727075" y="2035951"/>
            <a:ext cx="286439" cy="870436"/>
          </a:xfrm>
          <a:prstGeom prst="rect">
            <a:avLst/>
          </a:prstGeom>
          <a:solidFill>
            <a:schemeClr val="accent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9508235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429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Topics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to look out for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70EC22-65EC-9447-BFBA-16CD3952209C}"/>
              </a:ext>
            </a:extLst>
          </p:cNvPr>
          <p:cNvSpPr txBox="1"/>
          <p:nvPr/>
        </p:nvSpPr>
        <p:spPr>
          <a:xfrm>
            <a:off x="6679316" y="1476720"/>
            <a:ext cx="2128984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1050" dirty="0"/>
              <a:t>Production Maintenance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T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1050" dirty="0"/>
              <a:t>Complicated </a:t>
            </a:r>
            <a:r>
              <a:rPr lang="en-GB" sz="1050" dirty="0"/>
              <a:t>bureaucracy</a:t>
            </a:r>
            <a:r>
              <a:rPr lang="en-PT" sz="1050" dirty="0"/>
              <a:t> to deploy to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T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1050" dirty="0"/>
              <a:t>Different infrastructure setup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DC801-5731-F540-9D24-A27011801C34}"/>
              </a:ext>
            </a:extLst>
          </p:cNvPr>
          <p:cNvSpPr/>
          <p:nvPr/>
        </p:nvSpPr>
        <p:spPr>
          <a:xfrm>
            <a:off x="697308" y="1412399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421D411-0709-C142-BB05-5DC6B8E88796}"/>
              </a:ext>
            </a:extLst>
          </p:cNvPr>
          <p:cNvSpPr/>
          <p:nvPr/>
        </p:nvSpPr>
        <p:spPr>
          <a:xfrm>
            <a:off x="697308" y="3695061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EB8797-86F6-5945-AA6C-7CE054853548}"/>
              </a:ext>
            </a:extLst>
          </p:cNvPr>
          <p:cNvSpPr txBox="1"/>
          <p:nvPr/>
        </p:nvSpPr>
        <p:spPr>
          <a:xfrm>
            <a:off x="1723989" y="1497976"/>
            <a:ext cx="1615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pandas v0.25.12</a:t>
            </a:r>
          </a:p>
          <a:p>
            <a:r>
              <a:rPr lang="en-GB" sz="1000" dirty="0"/>
              <a:t>(no </a:t>
            </a:r>
            <a:r>
              <a:rPr lang="en-GB" sz="1000" dirty="0" err="1"/>
              <a:t>numpy</a:t>
            </a:r>
            <a:r>
              <a:rPr lang="en-GB" sz="1000" dirty="0"/>
              <a:t>)</a:t>
            </a:r>
            <a:endParaRPr lang="en-PT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864F3E-D1FD-264F-97AA-0A8AE556D883}"/>
              </a:ext>
            </a:extLst>
          </p:cNvPr>
          <p:cNvSpPr txBox="1"/>
          <p:nvPr/>
        </p:nvSpPr>
        <p:spPr>
          <a:xfrm>
            <a:off x="1723988" y="3780638"/>
            <a:ext cx="1615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pandas v2.04.15</a:t>
            </a:r>
          </a:p>
          <a:p>
            <a:r>
              <a:rPr lang="en-GB" sz="1000" dirty="0" err="1"/>
              <a:t>numpy</a:t>
            </a:r>
            <a:r>
              <a:rPr lang="en-GB" sz="1000" dirty="0"/>
              <a:t> v1.0.4 </a:t>
            </a:r>
            <a:endParaRPr lang="en-PT" sz="10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387A52C-B0CB-3544-BFCA-B4E5280B4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847" y="3760517"/>
            <a:ext cx="440352" cy="44035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711702F-99AC-5045-901D-A4E3CF071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847" y="1477855"/>
            <a:ext cx="440352" cy="44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8352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1677421" y="2079416"/>
            <a:ext cx="578915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IS THERE REALLY NO WAY TO SOLVE 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THIS LAST ONE?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F5767FD5-8C83-7347-938A-BE8760CBA997}"/>
              </a:ext>
            </a:extLst>
          </p:cNvPr>
          <p:cNvSpPr txBox="1"/>
          <p:nvPr/>
        </p:nvSpPr>
        <p:spPr>
          <a:xfrm>
            <a:off x="1822604" y="3168094"/>
            <a:ext cx="5498791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9755512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429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Topics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to look out for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70EC22-65EC-9447-BFBA-16CD3952209C}"/>
              </a:ext>
            </a:extLst>
          </p:cNvPr>
          <p:cNvSpPr txBox="1"/>
          <p:nvPr/>
        </p:nvSpPr>
        <p:spPr>
          <a:xfrm>
            <a:off x="6679316" y="1476720"/>
            <a:ext cx="2128984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1050" dirty="0"/>
              <a:t>Production Maintenance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T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1050" dirty="0"/>
              <a:t>Complicated </a:t>
            </a:r>
            <a:r>
              <a:rPr lang="en-GB" sz="1050" dirty="0"/>
              <a:t>bureaucracy</a:t>
            </a:r>
            <a:r>
              <a:rPr lang="en-PT" sz="1050" dirty="0"/>
              <a:t> to deploy to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T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1050" dirty="0"/>
              <a:t>Different infrastructure setup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DC801-5731-F540-9D24-A27011801C34}"/>
              </a:ext>
            </a:extLst>
          </p:cNvPr>
          <p:cNvSpPr/>
          <p:nvPr/>
        </p:nvSpPr>
        <p:spPr>
          <a:xfrm>
            <a:off x="697308" y="1412399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421D411-0709-C142-BB05-5DC6B8E88796}"/>
              </a:ext>
            </a:extLst>
          </p:cNvPr>
          <p:cNvSpPr/>
          <p:nvPr/>
        </p:nvSpPr>
        <p:spPr>
          <a:xfrm>
            <a:off x="697308" y="3695061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EB8797-86F6-5945-AA6C-7CE054853548}"/>
              </a:ext>
            </a:extLst>
          </p:cNvPr>
          <p:cNvSpPr txBox="1"/>
          <p:nvPr/>
        </p:nvSpPr>
        <p:spPr>
          <a:xfrm>
            <a:off x="1723989" y="1497976"/>
            <a:ext cx="1615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pandas v0.25.12</a:t>
            </a:r>
          </a:p>
          <a:p>
            <a:r>
              <a:rPr lang="en-GB" sz="1000" dirty="0"/>
              <a:t>(no </a:t>
            </a:r>
            <a:r>
              <a:rPr lang="en-GB" sz="1000" dirty="0" err="1"/>
              <a:t>numpy</a:t>
            </a:r>
            <a:r>
              <a:rPr lang="en-GB" sz="1000" dirty="0"/>
              <a:t>)</a:t>
            </a:r>
            <a:endParaRPr lang="en-PT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864F3E-D1FD-264F-97AA-0A8AE556D883}"/>
              </a:ext>
            </a:extLst>
          </p:cNvPr>
          <p:cNvSpPr txBox="1"/>
          <p:nvPr/>
        </p:nvSpPr>
        <p:spPr>
          <a:xfrm>
            <a:off x="1723988" y="3780638"/>
            <a:ext cx="1615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pandas v2.04.15</a:t>
            </a:r>
          </a:p>
          <a:p>
            <a:r>
              <a:rPr lang="en-GB" sz="1000" dirty="0" err="1"/>
              <a:t>numpy</a:t>
            </a:r>
            <a:r>
              <a:rPr lang="en-GB" sz="1000" dirty="0"/>
              <a:t> v1.0.4 </a:t>
            </a:r>
            <a:endParaRPr lang="en-PT" sz="10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387A52C-B0CB-3544-BFCA-B4E5280B4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847" y="3760517"/>
            <a:ext cx="440352" cy="44035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711702F-99AC-5045-901D-A4E3CF071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847" y="1477855"/>
            <a:ext cx="440352" cy="44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435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Virtual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Environments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venv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DC801-5731-F540-9D24-A27011801C34}"/>
              </a:ext>
            </a:extLst>
          </p:cNvPr>
          <p:cNvSpPr/>
          <p:nvPr/>
        </p:nvSpPr>
        <p:spPr>
          <a:xfrm>
            <a:off x="697308" y="1412399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421D411-0709-C142-BB05-5DC6B8E88796}"/>
              </a:ext>
            </a:extLst>
          </p:cNvPr>
          <p:cNvSpPr/>
          <p:nvPr/>
        </p:nvSpPr>
        <p:spPr>
          <a:xfrm>
            <a:off x="697308" y="3695061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B994F66C-B054-7249-83EE-7CCE562837C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449396" y="2185041"/>
            <a:ext cx="1282180" cy="101667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4C01D0E4-E5F0-704D-8B80-898EDFF9AD38}"/>
              </a:ext>
            </a:extLst>
          </p:cNvPr>
          <p:cNvSpPr/>
          <p:nvPr/>
        </p:nvSpPr>
        <p:spPr>
          <a:xfrm>
            <a:off x="1292535" y="3270088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A64619-AA8D-3A40-A2F8-D8AF2F545D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975" y="3398491"/>
            <a:ext cx="440352" cy="4403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B0007-3DDF-0F42-9684-8F30816BE46F}"/>
              </a:ext>
            </a:extLst>
          </p:cNvPr>
          <p:cNvSpPr txBox="1"/>
          <p:nvPr/>
        </p:nvSpPr>
        <p:spPr>
          <a:xfrm>
            <a:off x="1908797" y="3400202"/>
            <a:ext cx="653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 v2</a:t>
            </a:r>
          </a:p>
          <a:p>
            <a:r>
              <a:rPr lang="en-GB" sz="600" dirty="0"/>
              <a:t>N</a:t>
            </a:r>
            <a:r>
              <a:rPr lang="en-PT" sz="600" dirty="0"/>
              <a:t>umpy v24</a:t>
            </a:r>
          </a:p>
          <a:p>
            <a:r>
              <a:rPr lang="en-GB" sz="600" dirty="0"/>
              <a:t>M</a:t>
            </a:r>
            <a:r>
              <a:rPr lang="en-PT" sz="600" dirty="0"/>
              <a:t>atplotlib v3</a:t>
            </a:r>
          </a:p>
          <a:p>
            <a:r>
              <a:rPr lang="en-GB" sz="600" dirty="0"/>
              <a:t>R</a:t>
            </a:r>
            <a:r>
              <a:rPr lang="en-PT" sz="600" dirty="0"/>
              <a:t>equests v7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62A42C-184C-5F43-A968-58293F85BFA5}"/>
              </a:ext>
            </a:extLst>
          </p:cNvPr>
          <p:cNvSpPr/>
          <p:nvPr/>
        </p:nvSpPr>
        <p:spPr>
          <a:xfrm>
            <a:off x="1908797" y="1323170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5AA0BB-B501-CC4C-8E68-A65BF891D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8237" y="1451573"/>
            <a:ext cx="440352" cy="44035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D6C73A0-D91B-0042-B290-42D87052485F}"/>
              </a:ext>
            </a:extLst>
          </p:cNvPr>
          <p:cNvSpPr txBox="1"/>
          <p:nvPr/>
        </p:nvSpPr>
        <p:spPr>
          <a:xfrm>
            <a:off x="2525059" y="1453284"/>
            <a:ext cx="653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 v2</a:t>
            </a:r>
          </a:p>
          <a:p>
            <a:r>
              <a:rPr lang="en-GB" sz="600" dirty="0"/>
              <a:t>N</a:t>
            </a:r>
            <a:r>
              <a:rPr lang="en-PT" sz="600" dirty="0"/>
              <a:t>umpy v24</a:t>
            </a:r>
          </a:p>
          <a:p>
            <a:r>
              <a:rPr lang="en-GB" sz="600" dirty="0"/>
              <a:t>M</a:t>
            </a:r>
            <a:r>
              <a:rPr lang="en-PT" sz="600" dirty="0"/>
              <a:t>atplotlib v3</a:t>
            </a:r>
          </a:p>
          <a:p>
            <a:r>
              <a:rPr lang="en-GB" sz="600" dirty="0"/>
              <a:t>R</a:t>
            </a:r>
            <a:r>
              <a:rPr lang="en-PT" sz="600" dirty="0"/>
              <a:t>equests v7</a:t>
            </a:r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35AC1FB0-CFD5-EE48-985B-5A43DED0A5D0}"/>
              </a:ext>
            </a:extLst>
          </p:cNvPr>
          <p:cNvCxnSpPr>
            <a:cxnSpLocks/>
          </p:cNvCxnSpPr>
          <p:nvPr/>
        </p:nvCxnSpPr>
        <p:spPr>
          <a:xfrm rot="16200000" flipV="1">
            <a:off x="4559023" y="2125044"/>
            <a:ext cx="1105362" cy="107940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A4DB3E0-E578-E441-B487-2124CD9FC96F}"/>
              </a:ext>
            </a:extLst>
          </p:cNvPr>
          <p:cNvSpPr/>
          <p:nvPr/>
        </p:nvSpPr>
        <p:spPr>
          <a:xfrm>
            <a:off x="4622633" y="3270088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616032D-5322-2948-A505-9926CE94F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2073" y="3398491"/>
            <a:ext cx="440352" cy="4403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1D0DD64-588F-444F-8A83-9A5DBBC65F92}"/>
              </a:ext>
            </a:extLst>
          </p:cNvPr>
          <p:cNvSpPr txBox="1"/>
          <p:nvPr/>
        </p:nvSpPr>
        <p:spPr>
          <a:xfrm>
            <a:off x="5238895" y="3400202"/>
            <a:ext cx="653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 v14</a:t>
            </a:r>
          </a:p>
          <a:p>
            <a:r>
              <a:rPr lang="en-GB" sz="600" dirty="0"/>
              <a:t>N</a:t>
            </a:r>
            <a:r>
              <a:rPr lang="en-PT" sz="600" dirty="0"/>
              <a:t>umpy v5</a:t>
            </a:r>
          </a:p>
          <a:p>
            <a:r>
              <a:rPr lang="en-GB" sz="600" dirty="0"/>
              <a:t>M</a:t>
            </a:r>
            <a:r>
              <a:rPr lang="en-PT" sz="600" dirty="0"/>
              <a:t>atplotlib v9</a:t>
            </a:r>
          </a:p>
          <a:p>
            <a:r>
              <a:rPr lang="en-GB" sz="600" dirty="0"/>
              <a:t>R</a:t>
            </a:r>
            <a:r>
              <a:rPr lang="en-PT" sz="600" dirty="0"/>
              <a:t>equests v1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72D32C-0377-5A43-B085-3199AE3E226B}"/>
              </a:ext>
            </a:extLst>
          </p:cNvPr>
          <p:cNvSpPr/>
          <p:nvPr/>
        </p:nvSpPr>
        <p:spPr>
          <a:xfrm>
            <a:off x="4345121" y="1362248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574C171-EE11-404B-A40C-57CD1775B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561" y="1490651"/>
            <a:ext cx="440352" cy="44035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4586148-43A6-824B-8CAF-ADB285A17687}"/>
              </a:ext>
            </a:extLst>
          </p:cNvPr>
          <p:cNvSpPr txBox="1"/>
          <p:nvPr/>
        </p:nvSpPr>
        <p:spPr>
          <a:xfrm>
            <a:off x="4961383" y="1492362"/>
            <a:ext cx="653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 v14</a:t>
            </a:r>
          </a:p>
          <a:p>
            <a:r>
              <a:rPr lang="en-GB" sz="600" dirty="0"/>
              <a:t>N</a:t>
            </a:r>
            <a:r>
              <a:rPr lang="en-PT" sz="600" dirty="0"/>
              <a:t>umpy v5</a:t>
            </a:r>
          </a:p>
          <a:p>
            <a:r>
              <a:rPr lang="en-GB" sz="600" dirty="0"/>
              <a:t>M</a:t>
            </a:r>
            <a:r>
              <a:rPr lang="en-PT" sz="600" dirty="0"/>
              <a:t>atplotlib v9</a:t>
            </a:r>
          </a:p>
          <a:p>
            <a:r>
              <a:rPr lang="en-GB" sz="600" dirty="0"/>
              <a:t>R</a:t>
            </a:r>
            <a:r>
              <a:rPr lang="en-PT" sz="600" dirty="0"/>
              <a:t>equests v1</a:t>
            </a:r>
          </a:p>
        </p:txBody>
      </p:sp>
    </p:spTree>
    <p:extLst>
      <p:ext uri="{BB962C8B-B14F-4D97-AF65-F5344CB8AC3E}">
        <p14:creationId xmlns:p14="http://schemas.microsoft.com/office/powerpoint/2010/main" val="38870529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1677421" y="2079416"/>
            <a:ext cx="5789158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What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about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everything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else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besides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Python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packages: 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pt-PT" sz="1800" b="1" dirty="0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SQL DB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Setups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, Drivers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intalled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in Windows,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etc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?”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F5767FD5-8C83-7347-938A-BE8760CBA997}"/>
              </a:ext>
            </a:extLst>
          </p:cNvPr>
          <p:cNvSpPr txBox="1"/>
          <p:nvPr/>
        </p:nvSpPr>
        <p:spPr>
          <a:xfrm>
            <a:off x="1822604" y="3168094"/>
            <a:ext cx="5498791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8479083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3;p14">
            <a:extLst>
              <a:ext uri="{FF2B5EF4-FFF2-40B4-BE49-F238E27FC236}">
                <a16:creationId xmlns:a16="http://schemas.microsoft.com/office/drawing/2014/main" id="{F5767FD5-8C83-7347-938A-BE8760CBA997}"/>
              </a:ext>
            </a:extLst>
          </p:cNvPr>
          <p:cNvSpPr txBox="1"/>
          <p:nvPr/>
        </p:nvSpPr>
        <p:spPr>
          <a:xfrm>
            <a:off x="1822604" y="3168094"/>
            <a:ext cx="5498791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24D73D-8D5D-C848-8456-9907B56B4D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8950" y="1250950"/>
            <a:ext cx="30861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09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/>
        </p:nvSpPr>
        <p:spPr>
          <a:xfrm>
            <a:off x="311700" y="3076875"/>
            <a:ext cx="85206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Roboto Medium"/>
                <a:ea typeface="Roboto Medium"/>
                <a:cs typeface="Roboto Medium"/>
                <a:sym typeface="Roboto Medium"/>
              </a:rPr>
              <a:t>Thank you</a:t>
            </a:r>
            <a:endParaRPr sz="18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6563" y="1393225"/>
            <a:ext cx="1570875" cy="157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22675" y="-1087175"/>
            <a:ext cx="2599849" cy="280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9993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Virtual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Environments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venv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DC801-5731-F540-9D24-A27011801C34}"/>
              </a:ext>
            </a:extLst>
          </p:cNvPr>
          <p:cNvSpPr/>
          <p:nvPr/>
        </p:nvSpPr>
        <p:spPr>
          <a:xfrm>
            <a:off x="697308" y="1412399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MyComputer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62A42C-184C-5F43-A968-58293F85BFA5}"/>
              </a:ext>
            </a:extLst>
          </p:cNvPr>
          <p:cNvSpPr/>
          <p:nvPr/>
        </p:nvSpPr>
        <p:spPr>
          <a:xfrm>
            <a:off x="1117965" y="1337083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5AA0BB-B501-CC4C-8E68-A65BF891D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7405" y="1465486"/>
            <a:ext cx="440352" cy="44035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D6C73A0-D91B-0042-B290-42D87052485F}"/>
              </a:ext>
            </a:extLst>
          </p:cNvPr>
          <p:cNvSpPr txBox="1"/>
          <p:nvPr/>
        </p:nvSpPr>
        <p:spPr>
          <a:xfrm>
            <a:off x="1734227" y="1467197"/>
            <a:ext cx="8243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andas=2.22.09</a:t>
            </a:r>
          </a:p>
          <a:p>
            <a:r>
              <a:rPr lang="en-GB" sz="600" dirty="0"/>
              <a:t>n</a:t>
            </a:r>
            <a:r>
              <a:rPr lang="en-PT" sz="600" dirty="0"/>
              <a:t>umpy</a:t>
            </a:r>
          </a:p>
          <a:p>
            <a:r>
              <a:rPr lang="en-GB" sz="600" dirty="0"/>
              <a:t>m</a:t>
            </a:r>
            <a:r>
              <a:rPr lang="en-PT" sz="600" dirty="0"/>
              <a:t>atplotlib</a:t>
            </a:r>
          </a:p>
          <a:p>
            <a:r>
              <a:rPr lang="en-PT" sz="600" dirty="0"/>
              <a:t>requests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29E0F-330D-6FA7-A7B1-E0272CDFFEEF}"/>
              </a:ext>
            </a:extLst>
          </p:cNvPr>
          <p:cNvSpPr/>
          <p:nvPr/>
        </p:nvSpPr>
        <p:spPr>
          <a:xfrm>
            <a:off x="4477839" y="1337083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0B2AD9-5390-7B3D-32EB-B8966238CF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279" y="1465486"/>
            <a:ext cx="440352" cy="4403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BBA208-BF8B-A531-794B-3C01A08B185C}"/>
              </a:ext>
            </a:extLst>
          </p:cNvPr>
          <p:cNvSpPr txBox="1"/>
          <p:nvPr/>
        </p:nvSpPr>
        <p:spPr>
          <a:xfrm>
            <a:off x="5094101" y="1467197"/>
            <a:ext cx="759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600" dirty="0" err="1"/>
              <a:t>BeatufiulSoup</a:t>
            </a:r>
            <a:endParaRPr lang="en-PT" sz="600" dirty="0"/>
          </a:p>
          <a:p>
            <a:r>
              <a:rPr lang="pt-PT" sz="600" dirty="0"/>
              <a:t>Pandas=1.0.19</a:t>
            </a:r>
            <a:endParaRPr lang="en-PT" sz="600" dirty="0"/>
          </a:p>
          <a:p>
            <a:endParaRPr lang="en-PT" sz="600" dirty="0"/>
          </a:p>
          <a:p>
            <a:r>
              <a:rPr lang="en-PT" sz="600" dirty="0"/>
              <a:t>tensorflow</a:t>
            </a:r>
          </a:p>
        </p:txBody>
      </p:sp>
    </p:spTree>
    <p:extLst>
      <p:ext uri="{BB962C8B-B14F-4D97-AF65-F5344CB8AC3E}">
        <p14:creationId xmlns:p14="http://schemas.microsoft.com/office/powerpoint/2010/main" val="1034694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Virtual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Environments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venv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DC801-5731-F540-9D24-A27011801C34}"/>
              </a:ext>
            </a:extLst>
          </p:cNvPr>
          <p:cNvSpPr/>
          <p:nvPr/>
        </p:nvSpPr>
        <p:spPr>
          <a:xfrm>
            <a:off x="697308" y="1412399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Computer1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421D411-0709-C142-BB05-5DC6B8E88796}"/>
              </a:ext>
            </a:extLst>
          </p:cNvPr>
          <p:cNvSpPr/>
          <p:nvPr/>
        </p:nvSpPr>
        <p:spPr>
          <a:xfrm>
            <a:off x="697308" y="3349067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Computer 2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B994F66C-B054-7249-83EE-7CCE562837C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449396" y="2185041"/>
            <a:ext cx="1282180" cy="101667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4C01D0E4-E5F0-704D-8B80-898EDFF9AD38}"/>
              </a:ext>
            </a:extLst>
          </p:cNvPr>
          <p:cNvSpPr/>
          <p:nvPr/>
        </p:nvSpPr>
        <p:spPr>
          <a:xfrm>
            <a:off x="1292535" y="3270088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A64619-AA8D-3A40-A2F8-D8AF2F545D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975" y="3398491"/>
            <a:ext cx="440352" cy="4403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B0007-3DDF-0F42-9684-8F30816BE46F}"/>
              </a:ext>
            </a:extLst>
          </p:cNvPr>
          <p:cNvSpPr txBox="1"/>
          <p:nvPr/>
        </p:nvSpPr>
        <p:spPr>
          <a:xfrm>
            <a:off x="1908797" y="3400202"/>
            <a:ext cx="653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 v2</a:t>
            </a:r>
          </a:p>
          <a:p>
            <a:r>
              <a:rPr lang="en-GB" sz="600" dirty="0"/>
              <a:t>N</a:t>
            </a:r>
            <a:r>
              <a:rPr lang="en-PT" sz="600" dirty="0"/>
              <a:t>umpy v24</a:t>
            </a:r>
          </a:p>
          <a:p>
            <a:r>
              <a:rPr lang="en-GB" sz="600" dirty="0"/>
              <a:t>M</a:t>
            </a:r>
            <a:r>
              <a:rPr lang="en-PT" sz="600" dirty="0"/>
              <a:t>atplotlib v3</a:t>
            </a:r>
          </a:p>
          <a:p>
            <a:r>
              <a:rPr lang="en-GB" sz="600" dirty="0"/>
              <a:t>R</a:t>
            </a:r>
            <a:r>
              <a:rPr lang="en-PT" sz="600" dirty="0"/>
              <a:t>equests v7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62A42C-184C-5F43-A968-58293F85BFA5}"/>
              </a:ext>
            </a:extLst>
          </p:cNvPr>
          <p:cNvSpPr/>
          <p:nvPr/>
        </p:nvSpPr>
        <p:spPr>
          <a:xfrm>
            <a:off x="1908797" y="1323170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5AA0BB-B501-CC4C-8E68-A65BF891D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8237" y="1451573"/>
            <a:ext cx="440352" cy="44035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D6C73A0-D91B-0042-B290-42D87052485F}"/>
              </a:ext>
            </a:extLst>
          </p:cNvPr>
          <p:cNvSpPr txBox="1"/>
          <p:nvPr/>
        </p:nvSpPr>
        <p:spPr>
          <a:xfrm>
            <a:off x="2525059" y="1453284"/>
            <a:ext cx="653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 v2</a:t>
            </a:r>
          </a:p>
          <a:p>
            <a:r>
              <a:rPr lang="en-GB" sz="600" dirty="0"/>
              <a:t>N</a:t>
            </a:r>
            <a:r>
              <a:rPr lang="en-PT" sz="600" dirty="0"/>
              <a:t>umpy v24</a:t>
            </a:r>
          </a:p>
          <a:p>
            <a:r>
              <a:rPr lang="en-GB" sz="600" dirty="0"/>
              <a:t>M</a:t>
            </a:r>
            <a:r>
              <a:rPr lang="en-PT" sz="600" dirty="0"/>
              <a:t>atplotlib v3</a:t>
            </a:r>
          </a:p>
          <a:p>
            <a:r>
              <a:rPr lang="en-GB" sz="600" dirty="0"/>
              <a:t>R</a:t>
            </a:r>
            <a:r>
              <a:rPr lang="en-PT" sz="600" dirty="0"/>
              <a:t>equests v7</a:t>
            </a:r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35AC1FB0-CFD5-EE48-985B-5A43DED0A5D0}"/>
              </a:ext>
            </a:extLst>
          </p:cNvPr>
          <p:cNvCxnSpPr>
            <a:cxnSpLocks/>
          </p:cNvCxnSpPr>
          <p:nvPr/>
        </p:nvCxnSpPr>
        <p:spPr>
          <a:xfrm rot="16200000" flipV="1">
            <a:off x="4559023" y="2125044"/>
            <a:ext cx="1105362" cy="107940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A4DB3E0-E578-E441-B487-2124CD9FC96F}"/>
              </a:ext>
            </a:extLst>
          </p:cNvPr>
          <p:cNvSpPr/>
          <p:nvPr/>
        </p:nvSpPr>
        <p:spPr>
          <a:xfrm>
            <a:off x="4622633" y="3270088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616032D-5322-2948-A505-9926CE94F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2073" y="3398491"/>
            <a:ext cx="440352" cy="4403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1D0DD64-588F-444F-8A83-9A5DBBC65F92}"/>
              </a:ext>
            </a:extLst>
          </p:cNvPr>
          <p:cNvSpPr txBox="1"/>
          <p:nvPr/>
        </p:nvSpPr>
        <p:spPr>
          <a:xfrm>
            <a:off x="5238895" y="3400202"/>
            <a:ext cx="653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 v14</a:t>
            </a:r>
          </a:p>
          <a:p>
            <a:r>
              <a:rPr lang="en-GB" sz="600" dirty="0"/>
              <a:t>N</a:t>
            </a:r>
            <a:r>
              <a:rPr lang="en-PT" sz="600" dirty="0"/>
              <a:t>umpy v5</a:t>
            </a:r>
          </a:p>
          <a:p>
            <a:r>
              <a:rPr lang="en-GB" sz="600" dirty="0"/>
              <a:t>M</a:t>
            </a:r>
            <a:r>
              <a:rPr lang="en-PT" sz="600" dirty="0"/>
              <a:t>atplotlib v9</a:t>
            </a:r>
          </a:p>
          <a:p>
            <a:r>
              <a:rPr lang="en-GB" sz="600" dirty="0"/>
              <a:t>R</a:t>
            </a:r>
            <a:r>
              <a:rPr lang="en-PT" sz="600" dirty="0"/>
              <a:t>equests v1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72D32C-0377-5A43-B085-3199AE3E226B}"/>
              </a:ext>
            </a:extLst>
          </p:cNvPr>
          <p:cNvSpPr/>
          <p:nvPr/>
        </p:nvSpPr>
        <p:spPr>
          <a:xfrm>
            <a:off x="4345121" y="1362248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574C171-EE11-404B-A40C-57CD1775B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561" y="1490651"/>
            <a:ext cx="440352" cy="44035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4586148-43A6-824B-8CAF-ADB285A17687}"/>
              </a:ext>
            </a:extLst>
          </p:cNvPr>
          <p:cNvSpPr txBox="1"/>
          <p:nvPr/>
        </p:nvSpPr>
        <p:spPr>
          <a:xfrm>
            <a:off x="4961383" y="1492362"/>
            <a:ext cx="653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 v14</a:t>
            </a:r>
          </a:p>
          <a:p>
            <a:r>
              <a:rPr lang="en-GB" sz="600" dirty="0"/>
              <a:t>N</a:t>
            </a:r>
            <a:r>
              <a:rPr lang="en-PT" sz="600" dirty="0"/>
              <a:t>umpy v5</a:t>
            </a:r>
          </a:p>
          <a:p>
            <a:r>
              <a:rPr lang="en-GB" sz="600" dirty="0"/>
              <a:t>M</a:t>
            </a:r>
            <a:r>
              <a:rPr lang="en-PT" sz="600" dirty="0"/>
              <a:t>atplotlib v9</a:t>
            </a:r>
          </a:p>
          <a:p>
            <a:r>
              <a:rPr lang="en-GB" sz="600" dirty="0"/>
              <a:t>R</a:t>
            </a:r>
            <a:r>
              <a:rPr lang="en-PT" sz="600" dirty="0"/>
              <a:t>equests v1</a:t>
            </a:r>
          </a:p>
        </p:txBody>
      </p:sp>
    </p:spTree>
    <p:extLst>
      <p:ext uri="{BB962C8B-B14F-4D97-AF65-F5344CB8AC3E}">
        <p14:creationId xmlns:p14="http://schemas.microsoft.com/office/powerpoint/2010/main" val="834528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038E7FF-B475-3F44-B259-752C4D17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2594104" y="2041394"/>
            <a:ext cx="3955791" cy="89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EXERCISE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02. Virtual </a:t>
            </a:r>
            <a:r>
              <a:rPr lang="en-GB" sz="1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Envs.ipynb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09150" y="3742975"/>
            <a:ext cx="2599849" cy="2803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7905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09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Virtual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Environments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venv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DC801-5731-F540-9D24-A27011801C34}"/>
              </a:ext>
            </a:extLst>
          </p:cNvPr>
          <p:cNvSpPr/>
          <p:nvPr/>
        </p:nvSpPr>
        <p:spPr>
          <a:xfrm>
            <a:off x="697308" y="1412399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dirty="0">
              <a:solidFill>
                <a:schemeClr val="bg2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421D411-0709-C142-BB05-5DC6B8E88796}"/>
              </a:ext>
            </a:extLst>
          </p:cNvPr>
          <p:cNvSpPr/>
          <p:nvPr/>
        </p:nvSpPr>
        <p:spPr>
          <a:xfrm>
            <a:off x="697308" y="3334466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 dirty="0">
              <a:solidFill>
                <a:schemeClr val="bg2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A64619-AA8D-3A40-A2F8-D8AF2F545D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975" y="3398491"/>
            <a:ext cx="440352" cy="440352"/>
          </a:xfrm>
          <a:prstGeom prst="rect">
            <a:avLst/>
          </a:prstGeom>
        </p:spPr>
      </p:pic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B994F66C-B054-7249-83EE-7CCE562837C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449396" y="2185041"/>
            <a:ext cx="1282180" cy="101667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01985360-C707-F047-A8D0-4273DACB62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8645" y="1471515"/>
            <a:ext cx="440352" cy="44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548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27652FA-7F1A-E346-915C-6F9D98125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429"/>
            <a:ext cx="9144000" cy="5148357"/>
          </a:xfrm>
          <a:prstGeom prst="rect">
            <a:avLst/>
          </a:prstGeom>
        </p:spPr>
      </p:pic>
      <p:sp>
        <p:nvSpPr>
          <p:cNvPr id="63" name="Google Shape;63;p14"/>
          <p:cNvSpPr txBox="1"/>
          <p:nvPr/>
        </p:nvSpPr>
        <p:spPr>
          <a:xfrm>
            <a:off x="541574" y="368537"/>
            <a:ext cx="3501037" cy="57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Virtual 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Environments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pt-PT" sz="1800" b="1" dirty="0" err="1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venv</a:t>
            </a:r>
            <a:r>
              <a:rPr lang="pt-PT" sz="1800" b="1" dirty="0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lang="pt-PT" sz="18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DC801-5731-F540-9D24-A27011801C34}"/>
              </a:ext>
            </a:extLst>
          </p:cNvPr>
          <p:cNvSpPr/>
          <p:nvPr/>
        </p:nvSpPr>
        <p:spPr>
          <a:xfrm>
            <a:off x="697308" y="1412399"/>
            <a:ext cx="5911200" cy="571264"/>
          </a:xfrm>
          <a:prstGeom prst="rect">
            <a:avLst/>
          </a:prstGeom>
          <a:solidFill>
            <a:srgbClr val="0070C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PROD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421D411-0709-C142-BB05-5DC6B8E88796}"/>
              </a:ext>
            </a:extLst>
          </p:cNvPr>
          <p:cNvSpPr/>
          <p:nvPr/>
        </p:nvSpPr>
        <p:spPr>
          <a:xfrm>
            <a:off x="697308" y="3333035"/>
            <a:ext cx="5911200" cy="571264"/>
          </a:xfrm>
          <a:prstGeom prst="rect">
            <a:avLst/>
          </a:prstGeom>
          <a:solidFill>
            <a:schemeClr val="accent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T" dirty="0">
                <a:solidFill>
                  <a:schemeClr val="bg2"/>
                </a:solidFill>
              </a:rPr>
              <a:t>DEV</a:t>
            </a:r>
          </a:p>
        </p:txBody>
      </p:sp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B994F66C-B054-7249-83EE-7CCE562837C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449396" y="2185041"/>
            <a:ext cx="1282180" cy="101667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4C01D0E4-E5F0-704D-8B80-898EDFF9AD38}"/>
              </a:ext>
            </a:extLst>
          </p:cNvPr>
          <p:cNvSpPr/>
          <p:nvPr/>
        </p:nvSpPr>
        <p:spPr>
          <a:xfrm>
            <a:off x="1292535" y="3270088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A64619-AA8D-3A40-A2F8-D8AF2F545D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975" y="3398491"/>
            <a:ext cx="440352" cy="4403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B0007-3DDF-0F42-9684-8F30816BE46F}"/>
              </a:ext>
            </a:extLst>
          </p:cNvPr>
          <p:cNvSpPr txBox="1"/>
          <p:nvPr/>
        </p:nvSpPr>
        <p:spPr>
          <a:xfrm>
            <a:off x="1908797" y="3400202"/>
            <a:ext cx="653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</a:t>
            </a:r>
          </a:p>
          <a:p>
            <a:r>
              <a:rPr lang="en-GB" sz="600" dirty="0"/>
              <a:t>n</a:t>
            </a:r>
            <a:r>
              <a:rPr lang="en-PT" sz="600" dirty="0"/>
              <a:t>umpy</a:t>
            </a:r>
          </a:p>
          <a:p>
            <a:r>
              <a:rPr lang="en-GB" sz="600" dirty="0"/>
              <a:t>m</a:t>
            </a:r>
            <a:r>
              <a:rPr lang="en-PT" sz="600" dirty="0"/>
              <a:t>atplotlib</a:t>
            </a:r>
          </a:p>
          <a:p>
            <a:r>
              <a:rPr lang="en-PT" sz="600" dirty="0"/>
              <a:t>requests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62A42C-184C-5F43-A968-58293F85BFA5}"/>
              </a:ext>
            </a:extLst>
          </p:cNvPr>
          <p:cNvSpPr/>
          <p:nvPr/>
        </p:nvSpPr>
        <p:spPr>
          <a:xfrm>
            <a:off x="1908797" y="1323170"/>
            <a:ext cx="1306286" cy="721895"/>
          </a:xfrm>
          <a:prstGeom prst="rect">
            <a:avLst/>
          </a:prstGeom>
          <a:solidFill>
            <a:schemeClr val="accent3">
              <a:lumMod val="75000"/>
              <a:alpha val="3812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T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5AA0BB-B501-CC4C-8E68-A65BF891D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8237" y="1451573"/>
            <a:ext cx="440352" cy="44035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D6C73A0-D91B-0042-B290-42D87052485F}"/>
              </a:ext>
            </a:extLst>
          </p:cNvPr>
          <p:cNvSpPr txBox="1"/>
          <p:nvPr/>
        </p:nvSpPr>
        <p:spPr>
          <a:xfrm>
            <a:off x="2525059" y="1453284"/>
            <a:ext cx="653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P</a:t>
            </a:r>
            <a:r>
              <a:rPr lang="en-PT" sz="600" dirty="0"/>
              <a:t>andas</a:t>
            </a:r>
          </a:p>
          <a:p>
            <a:r>
              <a:rPr lang="en-GB" sz="600" dirty="0"/>
              <a:t>n</a:t>
            </a:r>
            <a:r>
              <a:rPr lang="en-PT" sz="600" dirty="0"/>
              <a:t>umpy</a:t>
            </a:r>
          </a:p>
          <a:p>
            <a:r>
              <a:rPr lang="en-GB" sz="600" dirty="0"/>
              <a:t>m</a:t>
            </a:r>
            <a:r>
              <a:rPr lang="en-PT" sz="600" dirty="0"/>
              <a:t>atplotlib</a:t>
            </a:r>
          </a:p>
          <a:p>
            <a:r>
              <a:rPr lang="en-PT" sz="600" dirty="0"/>
              <a:t>requests</a:t>
            </a:r>
          </a:p>
        </p:txBody>
      </p:sp>
    </p:spTree>
    <p:extLst>
      <p:ext uri="{BB962C8B-B14F-4D97-AF65-F5344CB8AC3E}">
        <p14:creationId xmlns:p14="http://schemas.microsoft.com/office/powerpoint/2010/main" val="393139346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721</Words>
  <Application>Microsoft Macintosh PowerPoint</Application>
  <PresentationFormat>On-screen Show (16:9)</PresentationFormat>
  <Paragraphs>405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Roboto Medium</vt:lpstr>
      <vt:lpstr>Roboto</vt:lpstr>
      <vt:lpstr>Roboto Light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João Rocha Melo</cp:lastModifiedBy>
  <cp:revision>19</cp:revision>
  <dcterms:modified xsi:type="dcterms:W3CDTF">2024-08-13T16:31:45Z</dcterms:modified>
</cp:coreProperties>
</file>